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holarpedia.org/w/index.php?title=Grandmother_cell&amp;action=edit&amp;redlink=1" TargetMode="External"/><Relationship Id="rId3" Type="http://schemas.openxmlformats.org/officeDocument/2006/relationships/hyperlink" Target="http://www.scholarpedia.org/article/Oja_Learning_Rule" TargetMode="External"/><Relationship Id="rId4" Type="http://schemas.openxmlformats.org/officeDocument/2006/relationships/hyperlink" Target="http://www.scholarpedia.org/article/Memory" TargetMode="External"/><Relationship Id="rId9" Type="http://schemas.openxmlformats.org/officeDocument/2006/relationships/hyperlink" Target="http://www.scholarpedia.org/article/Oja_Learning_Rule" TargetMode="External"/><Relationship Id="rId5" Type="http://schemas.openxmlformats.org/officeDocument/2006/relationships/hyperlink" Target="http://www.scholarpedia.org/article/Sparse_coding#References" TargetMode="External"/><Relationship Id="rId6" Type="http://schemas.openxmlformats.org/officeDocument/2006/relationships/hyperlink" Target="http://www.scholarpedia.org/article/Area_V1" TargetMode="External"/><Relationship Id="rId7" Type="http://schemas.openxmlformats.org/officeDocument/2006/relationships/hyperlink" Target="http://www.scholarpedia.org/article/Retina" TargetMode="External"/><Relationship Id="rId8" Type="http://schemas.openxmlformats.org/officeDocument/2006/relationships/hyperlink" Target="http://www.scholarpedia.org/w/index.php?title=Binding_Problem&amp;action=edit&amp;redlink=1"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holarpedia.org/article/Sparse_coding#Recommended_reading" TargetMode="External"/><Relationship Id="rId3" Type="http://schemas.openxmlformats.org/officeDocument/2006/relationships/hyperlink" Target="http://www.scholarpedia.org/article/Sparse_coding#References" TargetMode="External"/><Relationship Id="rId4" Type="http://schemas.openxmlformats.org/officeDocument/2006/relationships/hyperlink" Target="http://www.scholarpedia.org/article/Sparse_coding#Referenc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holarpedia.org/article/Sparse_coding#References" TargetMode="External"/><Relationship Id="rId3" Type="http://schemas.openxmlformats.org/officeDocument/2006/relationships/hyperlink" Target="http://www.scholarpedia.org/article/Sparse_coding#References" TargetMode="External"/><Relationship Id="rId4" Type="http://schemas.openxmlformats.org/officeDocument/2006/relationships/hyperlink" Target="http://www.scholarpedia.org/article/Sparse_coding#Recommended_reading" TargetMode="External"/><Relationship Id="rId5" Type="http://schemas.openxmlformats.org/officeDocument/2006/relationships/hyperlink" Target="http://www.scholarpedia.org/article/Minimum_description_length" TargetMode="External"/><Relationship Id="rId6" Type="http://schemas.openxmlformats.org/officeDocument/2006/relationships/hyperlink" Target="http://www.scholarpedia.org/article/Sparse_coding#Referenc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568e252a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568e252a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568e252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568e252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6568e252a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6568e252a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f87d9af4f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f87d9af4f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f87d9af4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f87d9af4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f87d9af4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f87d9af4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6568e252a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6568e252a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6568e252a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6568e252a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Constraints with math modeling, hurdles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6568e252a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6568e252a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6568e252a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6568e252a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 1. (Color online) Model architecture. (a) Information is transferred from the EC into the DG, and then to other parts of the hippocampus. Information °ow from the EC to the DG is modeled as a two layer feed-forward neural network composed of 500 neurons in the EC and 2500 neurons in the DG. Neurons in the EC are connected to neurons in the DG according to probability between 0.1 and 0.4. The number of neurons of the EC and the DG are dynamically determined by birth and death rates. The number of interneurons organized as clusters in the DG is changed over time according to death and birth rate too. The DG separates input patterns in the EC in intact hippocampus such that overlapped patterns in the EC (neurons in the EC activated by both stimulus shown as red-yellow neurons) are presented as fully or well-separated sets of neurons (shown as red and yellow neurons in the DG). (b) Change of the synaptic e±cacy between the interneurons and excitatory neurons in the DG over time. In this modeling framework, it is assumed that synaptic e±cacy between interneurons and DG excitatory neurons is changed over time such that it is increased gradually after birth and gets its maximum value after 15 days then it is decreased gradually to a low level.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6f87d9af4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6f87d9af4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Plz bwing z bookz</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568e252a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568e252a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6568e252a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568e252a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 of the DG over time for di®erent neurogenesis rates of interneurons. The SE of the DG was measured for di®erent neurogenesis rates as a function of time of interneurons in the absence of neurogenesis in excitatory neurons. (a) For a low neurogenesis rate equal to 0.1, maximum e±ciency was obtained after 17 days. The e±ciency is decreased gradually and gets low levels of e±ciency. (b) For a neurogenesis rate equal to 0.5 the maximum e±ciency was obtained after 15 days and then simulations show a low e®ect on the SE. (c) For a high neurogenesis rate the maximum SE was obtained after 13 days but it was lower than SE for a neurogenesis rate equal to 0.1. (d) Average SE of the DG for similar input patterns over time for di®erent neurogenesis rates. Average SE of the DG over 40 days for di®erent interneurons' neurogenesis rate was measured by presenting input patterns to the EC with 80% similarity. Maximum average e±ciency was obtained at neurogenesis rate equal to 0.4. For higher rates it is decreased to lower levels. (e) Average SE of the DG for input patterns with di®erent intensities for di®erent neurogenesis rates. Maximum average SE was obtained at a neurogenesis rate equal to 0.4. Increase in neurogenesis rate leads to remarkable decrease in the e±ciency especially for rates higher than the 0.6</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6568e252a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6568e252a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e®ect of interneurons' neurogenesis rate on the DG neurons activity for inputs with di®erent intensities for early stage (a), Middle stage (b) and late stage (c) of interneurons' lifetime in the simulations. Left panels: The percentage of activated neurons in the DG for di®erent neurogenesis rates when low intensity inputs were presented to the EC. Compared to zero neurogenesis rate, an increase in neurogenesis rate causes an increase in inhibitory current into the DG neurons, which in turn leads to a decrease in activated neurons in the EC. The maximum e®ect is observed for middle stage of interneurons' time in the simulations (b). Right panels: Average ¯ring frequency of the DG neurons for di®erent neurogenesis rates. An increase in the neurogenesis rate results in a decrease in the ¯ring rate of the DG neurons especially in middle stage of interneurons' lifetime in the simulations (b). This decrease in the ¯ring rate leads to low information transfer to other parts of the hippocampus.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6568e252a9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568e252a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Average SE of the DG with and without the combination of excitatory and inhibitory neurons neurogenesis. (a) Average SE of the DG for di®erent pattern separation tasks for excitatory neurons' neurogenesis rate equal to 0.5 and interneurons' neurogenesis rate equal to 0.4. (b) Average SE for di®erent excitatory neurons' neurogenesis rate with combination with inhibitory neurogenesis rate equal to 0.4 leads to a maximum e±ciency at 0.5 for both kinds of separation tasks. (c) Average SE for di®erent granule cell neurogenesis rate in the absence of inhibitory neurogenesis. These simulations demonstrate the critical role of balanced neurogenesis of interneurons and excitatory neuron rates.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6568e252a9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6568e252a9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568e252a9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568e252a9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568e252a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568e252a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Transition to biological realm… what do these normalized values look like in vivo, what’s the phenotypic changes?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6568e252a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6568e252a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6578bf046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6578bf046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6578bf046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6578bf046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Dentate gyrus (DG)–CA3 circuitry and pattern separation. (a) Schematic description of DG-CA3 blood oxygen level-dependent responses (left axis, blue and orange lines) and discrimination accuracy (right axis, dashed lines) in adults and aged individuals in a task in which image stimuli were presented and were varied on a continuum from repeat presentation, to similar items or lures, to novel foils (adapted from [14, 26], based on data presented in [23, 24, 72]). Aged individuals showed a failure to activate the DG–CA3 region when similar items or lures were presented. When explicitly tasked with identifying the images as novel or familiar, aged individuals performed more poorly when the images were most similar. (b) The DG performs pattern separation on incoming inputs from the entorhinal cortex (EC). The large number of DGCs relative to the EC (Binput expansion^) and the sparse activation of the DG are thought to facilitate the orthogonalization of similar inputs into distinct outputs. (c) The DG is modified by both incorporation of adult-born DGCs and by aging. 1) Adult-born DGCs may be more responsive to weak perforant path inputs. 2) Adult-born DGCs recruit feedback inhibition (FBI) onto the DG, and (3) feed-forward inhibition (FFI) onto CA3. 4) Adult-born DGCs exhibit increased plasticity at the DG– CA3 synapse. 5) In aged animals, perforant path inputs to DG are weaker, and feedback inhibition (6), and feedforward inhibition (8), may be decreased. 7) CA3 exhibites higher basal activity and hyperexcitability. (d) Adult-born DGCs promote population- based coding in DG and CA3. Enhancing adult hippocampal neurogenesis (ngs) decreases overlap between DG ensembles encoding similar contexts [118]. Decreasing adult hippocampal neurogenesis increases overlap between CA3 ensembles encoding similar contexts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568e252a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568e252a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578bf046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6578bf046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578bf046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6578bf046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6578bf046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6578bf046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Schematic of adult hippocampal neurogenesis and opportunities for intervention. Adult-born dentate granule cells (DGCs) arise from neural stem cells in the subgranule zone of the DG, with activated neural stem cells giving rise to transiently active progenitors, which differentiate into immature DGCs. Immature DGCs form afferent and efferent connections in a stereotyped order, and the acquisition of these inputs (initially γ-aminobutyric acid, and then glutamatergic inputs from the entorhinal cortex) governs their survival and integration into the hippocampus. Opportunities for therapeutic intervention to increase the adult-born DGC population or to mimic their effects on the circuit are highlighted: (a) removal of age-related molecular breaks on stem-cell activation and proliferation; (b) promoting integration of adult-born DGCs; (c) modulating DGC connectivity to increase feed-forward and feedback inhibition. IN Interneuron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578bf046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6578bf046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6568e252a9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6568e252a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578bf046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578bf046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578bf046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578bf046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6578bf046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6578bf046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6578bf046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6578bf046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6578bf046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6578bf046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Schema for how rodent studies edify novel therapeutic neurogenesis-based strategies to optimize dentate gyrus (DG)–CA3 circuit functions and improve memory in aged humans. Deficits in pattern separation/completion balance in DG–CA3 are observed/ inferred in both rodents and humans, albeit at different levels of imaging resolution. Rodent studies permit elucidation of circuit-based mechanisms by which neurogenesis modulates DG–CA3 functions. Identification of circuit-based mechanisms facilitates development of strategies that target these mechanisms to promote DG–CA3 functions. Development of novel imaging approaches to visualize adult hippocampal neurogenesis or capture pattern separation at higher resolution will permit evaluation of efficacy of new therapeutic strategies. fMRI = functional magnetic resonance imaging; PET = positron emission tomography; NMR = nuclear magnetic resonance; EC = entorhinal cortex</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6f87d9af4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6f87d9af4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6578bf046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6578bf046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6578bf046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6578bf046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6578bf046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6578bf046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1. Characterization of bulk curcumin (BC) and curcumin encapsulated PLGA nanoparticles (Cur-PLGA-NPs). (A) Size, entrapment efficiency of curcumin, and zeta-potential of Cur-PLGA-NPs and FITC-tagged Cur-PLGA-NPs. Size was measured by dynamic laser light scattering (DLS) and transmission electron microscopy (TEM). (B, C) TEM photographs of BC (B) and Cur-PLGA-NPs (C). Scale bar: 200 nm. (D) Graph depicting in vitro release kinetics of curcumin from Cur-PLGA-NPs as percent drug release.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6578bf046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6578bf046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2. Cellular uptake of Cur-PLGA-NPs and FITC-Cur-PLGA-NPs. (A, B) Phase contrast and fluorescent images of the hippocampus-derived neural stem cells (NSC) (A) and neurospheres (B) after exposure to FITC-Cur-PLGA-NPs. Twenty-four hours post-treatment, FITC-Cur-PLGA-NPs were observed in the cytoplasm of the cells. Images are both at phase contrast and FITC channel. (Scale bar = 20 μm.) (C) Flow cytometry analysis in the FITC channel showing uptake of Cur-PLGA-NPs and FITCPLGA-NPs in NSC by a shift in FITC mean fluorescence intensity (n = 3), *p &lt; 0.05. (D) TEM photographs showing uptake of CurPLGA-NPs in the cytoplasm as well as their internalization in the nucleus of NSC. C = chromatin, N = nucleus, NM = nuclear membrane, M = mitochondria, GV = Golgi vesicles. Scale bars are 2 and 0.5 μm.</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6578bf046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6578bf046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3. Cur-PLGA-NPs stimulate proliferation of the hippocampus-derived NSC and increase the number of primary neurospheres. (A, B) NSC derived from the hippocampus were seeded into 96-well culture plates and treated with the indicated concentrations of both bulk curcumin (BC) and Cur-PLGA-NPs for 24 h. The MTT assay and alamar blue assay were performed for cell proliferation analysis. Values are expressed as mean ( SEM (n = 3). *p &lt; 0.05 versus BC. (CE) BrdU immunoreactivity in NSC cultures (C) and neurospheres (E). BrdU immunoreactive cell quantification in the NSC cultures treated with curcumin (D). Graphical representation of percent increase of BrdUþ cells labeled with the nuclear stain DAPI compared with the corresponding value for control as well as BC. Values are expressed as mean ( SEM (n = 3). *p &lt; 0.05 versus control. Scale bar = 20 μm. (F) Representative phase-contrast photomicrographs of primary neurospheres derived from the hippocampus NSC treated with 0.5 μM each of BC, PLGA-NPs, and Cur-PLGA-NPs. (G, H) Quantification of the number of neurospheres (G) and area of neurospheres (H). Cur-PLGA-NP treatment caused a significant increase in the number and size of primary neurospheres as compared to control. Values are expressed as mean ( SEM (n = 3). *p &lt; 0.05 versus control.</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6578bf046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6578bf046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4. Cur-PLGA-NPs and FITC-Cur-PLGA-NPs internalize into the brain and enhance curcumin bioavailability. (A) Rats were treated with BC and Cur-PLGA-NPs (5, 10, 20 mg/kg body weight, ip). Levels of curcumin in the brain were measured by HPLC. Levels of curcumin were higher in the brain of rats treated with Cur-PLGA-NPs as compared to BC. Values are expressed as mean ( SEM (n = 6 rats/group). *p &lt; 0.05 versus BC. (B) TEM photomicrograph of the hippocampus region showing accumulation of Cur-PLGA-NPs in the cytoplasm and internalization in the nucleus. N = nucleus, NM = nuclear membrane, M = mitochondria. Scale bar = 1 μm. (C, D) Fluorescence images at the FITC channel depict the uptake of FITC-Cur-PLGA-NPs in the hippocampus and the SVZ region of the rat brain and their co-localization with the nuclear stain DAPI. DG = dentate gyrus, SGZ = subgranular zone, GCL = granular cell layer, RMS = rostral migratory stream, LV = lateral ventricle. Scale bar = 100 μm.</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6578bf046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6578bf046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5. Cur-PLGA-NPs induce proliferation and self-renewal of NSC in the hippocampus and SVZ of adult rats. (A) Photomicrographs showing immunostaining of BrdUþ cells in the dentate gyrus region of the hippocampus. BrdUþ cells were mostly evident in the hilus and granular cell layer (GCL) regions, while a few BrdUþ cells were also present in the molecular layer (ML) of the dentate gyrus in all the groups. Arrows indicate BrdUþ cells. Inset shows typical morphology of darkly stained, irregular shaped, and compact BrdUþ nuclei. SPB = suprapyramidal blade, IPB = infrapyramidal blade. Scale bar = 100 μm, 10 μm in inset. (B) Bar diagram showing quantitative analysis of the number of BrdUþ cells in the GCL, hilus, and ML of the hippocampus. Values are expressed as mean ( SEM (n = 6 rats/group). *p &lt; 0.05 versus BC. (C) BrdUþ cells in the SVZ of control, BC-, and Cur-PLGA-NP-treated rats. Cur-PLGA-NP treatment caused an increased number of BrdUþ cells and thickening of the SVZ lining containing NSC. (D) Quantification of BrdUþ cells in the SVZ. Values are expressed as mean ( SEM (n = 6 rats/group). *p &lt; 0.05 versus control. (E, F) Treatment of Cur-PLGA-NPs increases the number of phospho-histone-H3þ granule neuroblasts in the hippocampus and SVZ. For analysis of proliferating cells, coronal sections from control, BC-, and Cur-PLGA-NP-treated rats were co-labeled with mitosis-specific marker phospho-histone-H3 and nuclear stain DAPI. (F) Quantitative analysis of hippocampal sections suggested a significant increase of phospho-histone-H3þ mitotic cells in Cur-PLGA-NP-treated rats than control and BC. (G, H) Quantitative real-time PCR analysis was performed for relative mRNA expression of nestin (marker of NSC), reelin (an extracellular matrix protein required for proper migration and differentiation of NSC), and Pax6 in the hippocampus and normalized to β-actin. Values are expressed as mean ( SEM (n = 6 rats/group). *p &lt; 0.05 versus control.</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6578bf046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6578bf046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6. Cur-PLGA-NPs increase neuronal differentiation and adult neurogenesis in the hippocampus and SVZ of rats. (A) Double immunofluorescence analysis of newly born neurons co-labeled with DCX (red: marker for immature neurons) and BrdU (green; proliferating marker) in the dentate gyrus region of the hippocampus of PLGA-NP-, bulk-curcumin (BC)-, and Cur-PLGA-NP-treated rats. Arrows indicate BrdUþ nuclei co-labeled with DCX. Inset showing higher magnification of BrdU/DCX co-labeled cells. Scale bar = 100 μm, and 10 μm in inset. (B) Quantitative analysis in the hippocampal sections showed a significantly increased number of immature neurons co-labeled with BrdU/DCX, suggesting increased neuronal differentiation in Cur-PLGA-NP-treated rats. Values are expressed as mean ( SEM (n = 6 rats/group). *p &lt; 0.05 versus control. (C, D) Cells were double labeled with BrdU (green) and NeuN (red; mature neuronal marker) in the dentate gyrus region of the hippocampus. Arrows indicate BrdUþ nuclei co-labeled with NeuN. (D) Quantification analysis suggested a significantly decreased number of mature neurons co-labeled with BrdU/NeuN in the hippocampus of Cur-PLGA-NP-treated rats. (E, F) Photomicrograph and quantitative analysis show a significantly increased number of DCX/BrdU co-labeled cells in the SVZ of Cur-PLGA-NP-treated rats. (GI) Quantitative analysis by qRT-PCR suggested significantly increased relative mRNA expression of neurogenic genes and transcription factor Stat3 in the hippocampus of Cur-PLGA-NP-treated rats.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6fc27bd57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6fc27bd57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7. Cur-PLGA-NPs increase neurogenesis in the hippocampus through activation of the Wnt/β-catenin pathway. (A) Quantitative real-time PCR analysis was performed for relative mRNA expression of genes of the Wnt/β-catenin pathway in control, bulk curcumin (BC)-, and Cur-PLGA-NP-treated rats. β-Actin served as housekeeping gene for normalization. Values are expressed as mean ( SEM (n = 6 rats/group). *p &lt; 0.05 versus control. (B, C) Western blot analysis of Wif-1, Wnt3a, LRP, p-LRP, dishevelled, TCF, GSK-3β, p-GSK-3β, β-catenin, and p-β-catenin protein levels in the hippocampus. Values were normalized to β-actin, used as a loading control. (D) Quantification of relative protein density after normalization with β-actin. Ratio of p-LRP/LRP, p-GSK-3β/GSK-3β was significantly increased and p-β-catenin/β-catenin significantly decreased in CurPLGA-NP-treated rats. Representative blots showing two samples from each group. Mean ( SEM (n = 6 rats/group). *p &lt; 0.05 versus control.</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6fc27bd57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6fc27bd57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8. Cur-PLGA-NPs activate the Wnt/β-catenin pathway via enhancing nuclear localization of β-catenin and phosphorylation of GSK-3β in the hippocampus. (A) Immunofluorescence photomicrographs show cytoplasmic and nuclear localization of β-catenin (red), a key regulatory protein of the Wnt pathway, and its co-localization with BrdU (green) in the hippocampus of control, bulk curcumin (BC)-, PLGA-NP-, and Cur-PLGA-NP-treated rats. Arrows indicate BrdUþ nuclei colabeled with β-catenin. Inset shows higher magnification of BrdU/β-catenin co-labeled cells and nuclear localization of β-catenin. Scale bar = 100 μm, and 10 μm in inset. (B, C) Quantitative analysis shows that Cur-PLGA-NPs significantly enhance the percent nuclear translocation of β-catenin in the hippocampus (B) and SVZ (C). Values are expressed as mean ( SEM (n = 6 rats per group). *p &lt; 0.05 versus control. (D, E) Quantification of p-GSK-3β (red) and p-β-catenin (red) positive cells with DAPI (blue) suggests a significant up-regulation of GSK-3β phosphorylation, and down-regulation of β-catenin phosphorylation by Cur-PLGA-NPs in the hippocampus.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6f87d9af4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6f87d9af4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400"/>
              </a:spcBef>
              <a:spcAft>
                <a:spcPts val="0"/>
              </a:spcAft>
              <a:buNone/>
            </a:pPr>
            <a:r>
              <a:rPr lang="en">
                <a:highlight>
                  <a:srgbClr val="FFFFFF"/>
                </a:highlight>
                <a:latin typeface="Georgia"/>
                <a:ea typeface="Georgia"/>
                <a:cs typeface="Georgia"/>
                <a:sym typeface="Georgia"/>
              </a:rPr>
              <a:t>At one extreme of low average activity fraction are </a:t>
            </a:r>
            <a:r>
              <a:rPr b="1" lang="en">
                <a:highlight>
                  <a:srgbClr val="FFFFFF"/>
                </a:highlight>
                <a:latin typeface="Georgia"/>
                <a:ea typeface="Georgia"/>
                <a:cs typeface="Georgia"/>
                <a:sym typeface="Georgia"/>
              </a:rPr>
              <a:t>local</a:t>
            </a:r>
            <a:r>
              <a:rPr lang="en">
                <a:highlight>
                  <a:srgbClr val="FFFFFF"/>
                </a:highlight>
                <a:latin typeface="Georgia"/>
                <a:ea typeface="Georgia"/>
                <a:cs typeface="Georgia"/>
                <a:sym typeface="Georgia"/>
              </a:rPr>
              <a:t> codes, in which each item is represented by a separate neuron or a small set of neurons. This way there is</a:t>
            </a:r>
            <a:r>
              <a:rPr lang="en" u="sng">
                <a:highlight>
                  <a:srgbClr val="FFFFFF"/>
                </a:highlight>
                <a:latin typeface="Georgia"/>
                <a:ea typeface="Georgia"/>
                <a:cs typeface="Georgia"/>
                <a:sym typeface="Georgia"/>
              </a:rPr>
              <a:t> no overlap between the representations</a:t>
            </a:r>
            <a:r>
              <a:rPr lang="en">
                <a:highlight>
                  <a:srgbClr val="FFFFFF"/>
                </a:highlight>
                <a:latin typeface="Georgia"/>
                <a:ea typeface="Georgia"/>
                <a:cs typeface="Georgia"/>
                <a:sym typeface="Georgia"/>
              </a:rPr>
              <a:t> of any two items in the sense that no neuron takes part in the representation of more than one item. An analogy might be the coding of </a:t>
            </a:r>
            <a:r>
              <a:rPr i="1" lang="en">
                <a:highlight>
                  <a:srgbClr val="FFFFFF"/>
                </a:highlight>
                <a:latin typeface="Georgia"/>
                <a:ea typeface="Georgia"/>
                <a:cs typeface="Georgia"/>
                <a:sym typeface="Georgia"/>
              </a:rPr>
              <a:t>characters on a computer keyboard</a:t>
            </a:r>
            <a:r>
              <a:rPr lang="en">
                <a:highlight>
                  <a:srgbClr val="FFFFFF"/>
                </a:highlight>
                <a:latin typeface="Georgia"/>
                <a:ea typeface="Georgia"/>
                <a:cs typeface="Georgia"/>
                <a:sym typeface="Georgia"/>
              </a:rPr>
              <a:t> (without the Shift and Control keys), where each key encodes a single character. Note that locality of coding does not necessarily imply that only one neuron encodes an item, it only says that the neurons are highly selective, corresponding to single significant items of the environment (e.g. </a:t>
            </a:r>
            <a:r>
              <a:rPr i="1" lang="en">
                <a:solidFill>
                  <a:srgbClr val="0078AC"/>
                </a:solidFill>
                <a:highlight>
                  <a:srgbClr val="FFFFFF"/>
                </a:highlight>
                <a:uFill>
                  <a:noFill/>
                </a:uFill>
                <a:latin typeface="Georgia"/>
                <a:ea typeface="Georgia"/>
                <a:cs typeface="Georgia"/>
                <a:sym typeface="Georgia"/>
                <a:hlinkClick r:id="rId2"/>
              </a:rPr>
              <a:t>grandmother cell</a:t>
            </a:r>
            <a:r>
              <a:rPr lang="en">
                <a:highlight>
                  <a:srgbClr val="FFFFFF"/>
                </a:highlight>
                <a:latin typeface="Georgia"/>
                <a:ea typeface="Georgia"/>
                <a:cs typeface="Georgia"/>
                <a:sym typeface="Georgia"/>
              </a:rPr>
              <a:t>).</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highlight>
                  <a:srgbClr val="FFFFFF"/>
                </a:highlight>
                <a:latin typeface="Georgia"/>
                <a:ea typeface="Georgia"/>
                <a:cs typeface="Georgia"/>
                <a:sym typeface="Georgia"/>
              </a:rPr>
              <a:t>This scheme has the </a:t>
            </a:r>
            <a:r>
              <a:rPr b="1" lang="en">
                <a:highlight>
                  <a:srgbClr val="FFFFFF"/>
                </a:highlight>
                <a:latin typeface="Georgia"/>
                <a:ea typeface="Georgia"/>
                <a:cs typeface="Georgia"/>
                <a:sym typeface="Georgia"/>
              </a:rPr>
              <a:t>advantage </a:t>
            </a:r>
            <a:r>
              <a:rPr lang="en">
                <a:highlight>
                  <a:srgbClr val="FFFFFF"/>
                </a:highlight>
                <a:latin typeface="Georgia"/>
                <a:ea typeface="Georgia"/>
                <a:cs typeface="Georgia"/>
                <a:sym typeface="Georgia"/>
              </a:rPr>
              <a:t>that it is simple and is also</a:t>
            </a:r>
            <a:r>
              <a:rPr lang="en" u="sng">
                <a:highlight>
                  <a:srgbClr val="FFFFFF"/>
                </a:highlight>
                <a:latin typeface="Georgia"/>
                <a:ea typeface="Georgia"/>
                <a:cs typeface="Georgia"/>
                <a:sym typeface="Georgia"/>
              </a:rPr>
              <a:t> easy to decode</a:t>
            </a:r>
            <a:r>
              <a:rPr lang="en">
                <a:highlight>
                  <a:srgbClr val="FFFFFF"/>
                </a:highlight>
                <a:latin typeface="Georgia"/>
                <a:ea typeface="Georgia"/>
                <a:cs typeface="Georgia"/>
                <a:sym typeface="Georgia"/>
              </a:rPr>
              <a:t>. In a neural network, it is possible to make associations between a locally encoded item and any output by </a:t>
            </a:r>
            <a:r>
              <a:rPr lang="en">
                <a:solidFill>
                  <a:srgbClr val="0078AC"/>
                </a:solidFill>
                <a:highlight>
                  <a:srgbClr val="FFFFFF"/>
                </a:highlight>
                <a:uFill>
                  <a:noFill/>
                </a:uFill>
                <a:latin typeface="Georgia"/>
                <a:ea typeface="Georgia"/>
                <a:cs typeface="Georgia"/>
                <a:sym typeface="Georgia"/>
                <a:hlinkClick r:id="rId3"/>
              </a:rPr>
              <a:t>Hebbian</a:t>
            </a:r>
            <a:r>
              <a:rPr lang="en">
                <a:highlight>
                  <a:srgbClr val="FFFFFF"/>
                </a:highlight>
                <a:latin typeface="Georgia"/>
                <a:ea typeface="Georgia"/>
                <a:cs typeface="Georgia"/>
                <a:sym typeface="Georgia"/>
              </a:rPr>
              <a:t> strengthening of the synaptic connections between their neural representations in a single trial.</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highlight>
                  <a:srgbClr val="FFFFFF"/>
                </a:highlight>
                <a:latin typeface="Georgia"/>
                <a:ea typeface="Georgia"/>
                <a:cs typeface="Georgia"/>
                <a:sym typeface="Georgia"/>
              </a:rPr>
              <a:t>Local coding </a:t>
            </a:r>
            <a:r>
              <a:rPr lang="en" u="sng">
                <a:highlight>
                  <a:srgbClr val="FFFFFF"/>
                </a:highlight>
                <a:latin typeface="Georgia"/>
                <a:ea typeface="Georgia"/>
                <a:cs typeface="Georgia"/>
                <a:sym typeface="Georgia"/>
              </a:rPr>
              <a:t>avoids the risk of unwanted interference</a:t>
            </a:r>
            <a:r>
              <a:rPr lang="en">
                <a:highlight>
                  <a:srgbClr val="FFFFFF"/>
                </a:highlight>
                <a:latin typeface="Georgia"/>
                <a:ea typeface="Georgia"/>
                <a:cs typeface="Georgia"/>
                <a:sym typeface="Georgia"/>
              </a:rPr>
              <a:t> between separately stored memories. It is also often possible to r</a:t>
            </a:r>
            <a:r>
              <a:rPr lang="en" u="sng">
                <a:highlight>
                  <a:srgbClr val="FFFFFF"/>
                </a:highlight>
                <a:latin typeface="Georgia"/>
                <a:ea typeface="Georgia"/>
                <a:cs typeface="Georgia"/>
                <a:sym typeface="Georgia"/>
              </a:rPr>
              <a:t>epresent multiple locally coded items simply by the combined activity</a:t>
            </a:r>
            <a:r>
              <a:rPr lang="en">
                <a:highlight>
                  <a:srgbClr val="FFFFFF"/>
                </a:highlight>
                <a:latin typeface="Georgia"/>
                <a:ea typeface="Georgia"/>
                <a:cs typeface="Georgia"/>
                <a:sym typeface="Georgia"/>
              </a:rPr>
              <a:t> of the corresponding neurons without ambiguity.</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highlight>
                  <a:srgbClr val="FFFFFF"/>
                </a:highlight>
                <a:latin typeface="Georgia"/>
                <a:ea typeface="Georgia"/>
                <a:cs typeface="Georgia"/>
                <a:sym typeface="Georgia"/>
              </a:rPr>
              <a:t>However, there are many</a:t>
            </a:r>
            <a:r>
              <a:rPr b="1" lang="en">
                <a:highlight>
                  <a:srgbClr val="FFFFFF"/>
                </a:highlight>
                <a:latin typeface="Georgia"/>
                <a:ea typeface="Georgia"/>
                <a:cs typeface="Georgia"/>
                <a:sym typeface="Georgia"/>
              </a:rPr>
              <a:t> disadvantages</a:t>
            </a:r>
            <a:r>
              <a:rPr lang="en">
                <a:highlight>
                  <a:srgbClr val="FFFFFF"/>
                </a:highlight>
                <a:latin typeface="Georgia"/>
                <a:ea typeface="Georgia"/>
                <a:cs typeface="Georgia"/>
                <a:sym typeface="Georgia"/>
              </a:rPr>
              <a:t> to local coding: its </a:t>
            </a:r>
            <a:r>
              <a:rPr lang="en" u="sng">
                <a:highlight>
                  <a:srgbClr val="FFFFFF"/>
                </a:highlight>
                <a:latin typeface="Georgia"/>
                <a:ea typeface="Georgia"/>
                <a:cs typeface="Georgia"/>
                <a:sym typeface="Georgia"/>
              </a:rPr>
              <a:t>representational capacity </a:t>
            </a:r>
            <a:r>
              <a:rPr lang="en">
                <a:highlight>
                  <a:srgbClr val="FFFFFF"/>
                </a:highlight>
                <a:latin typeface="Georgia"/>
                <a:ea typeface="Georgia"/>
                <a:cs typeface="Georgia"/>
                <a:sym typeface="Georgia"/>
              </a:rPr>
              <a:t>(here and in the following: the number of distinct representable information items) is low; that is, N binary neural units can only represent a maximum of N different items. This is a very small number compared to the number of stimuli we need to be able to discriminate even if N is comparable to the number (billions) of neurons in the human brain. </a:t>
            </a:r>
            <a:r>
              <a:rPr lang="en" u="sng">
                <a:highlight>
                  <a:srgbClr val="FFFFFF"/>
                </a:highlight>
                <a:latin typeface="Georgia"/>
                <a:ea typeface="Georgia"/>
                <a:cs typeface="Georgia"/>
                <a:sym typeface="Georgia"/>
              </a:rPr>
              <a:t>Representational capacity also limits </a:t>
            </a:r>
            <a:r>
              <a:rPr lang="en" u="sng">
                <a:solidFill>
                  <a:srgbClr val="0078AC"/>
                </a:solidFill>
                <a:highlight>
                  <a:srgbClr val="FFFFFF"/>
                </a:highlight>
                <a:latin typeface="Georgia"/>
                <a:ea typeface="Georgia"/>
                <a:cs typeface="Georgia"/>
                <a:sym typeface="Georgia"/>
                <a:hlinkClick r:id="rId4"/>
              </a:rPr>
              <a:t>memory</a:t>
            </a:r>
            <a:r>
              <a:rPr lang="en" u="sng">
                <a:highlight>
                  <a:srgbClr val="FFFFFF"/>
                </a:highlight>
                <a:latin typeface="Georgia"/>
                <a:ea typeface="Georgia"/>
                <a:cs typeface="Georgia"/>
                <a:sym typeface="Georgia"/>
              </a:rPr>
              <a:t> capacity, </a:t>
            </a:r>
            <a:r>
              <a:rPr lang="en">
                <a:highlight>
                  <a:srgbClr val="FFFFFF"/>
                </a:highlight>
                <a:latin typeface="Georgia"/>
                <a:ea typeface="Georgia"/>
                <a:cs typeface="Georgia"/>
                <a:sym typeface="Georgia"/>
              </a:rPr>
              <a:t>as no different outputs can be assigned to states that are indistinguishable. Another drawback of binary local coding is that as each representation is totally distinct from all others, </a:t>
            </a:r>
            <a:r>
              <a:rPr lang="en" u="sng">
                <a:highlight>
                  <a:srgbClr val="FFFFFF"/>
                </a:highlight>
                <a:latin typeface="Georgia"/>
                <a:ea typeface="Georgia"/>
                <a:cs typeface="Georgia"/>
                <a:sym typeface="Georgia"/>
              </a:rPr>
              <a:t>associations linked to one item do not generalize to any other items</a:t>
            </a:r>
            <a:r>
              <a:rPr lang="en">
                <a:highlight>
                  <a:srgbClr val="FFFFFF"/>
                </a:highlight>
                <a:latin typeface="Georgia"/>
                <a:ea typeface="Georgia"/>
                <a:cs typeface="Georgia"/>
                <a:sym typeface="Georgia"/>
              </a:rPr>
              <a:t> that can be distinguished from it, even when this would be beneficial. Generalization is an essential and widely observed behavior (e.g., </a:t>
            </a:r>
            <a:r>
              <a:rPr lang="en">
                <a:solidFill>
                  <a:srgbClr val="0078AC"/>
                </a:solidFill>
                <a:highlight>
                  <a:srgbClr val="FFFFFF"/>
                </a:highlight>
                <a:uFill>
                  <a:noFill/>
                </a:uFill>
                <a:latin typeface="Georgia"/>
                <a:ea typeface="Georgia"/>
                <a:cs typeface="Georgia"/>
                <a:sym typeface="Georgia"/>
                <a:hlinkClick r:id="rId5"/>
              </a:rPr>
              <a:t>McLaren and MacKintosh (2002)</a:t>
            </a:r>
            <a:r>
              <a:rPr lang="en">
                <a:highlight>
                  <a:srgbClr val="FFFFFF"/>
                </a:highlight>
                <a:latin typeface="Georgia"/>
                <a:ea typeface="Georgia"/>
                <a:cs typeface="Georgia"/>
                <a:sym typeface="Georgia"/>
              </a:rPr>
              <a:t>); if we have good discrimination, we are unlikely to ever encounter situations that are indistinguishable from each other. Therefore we need to apply our experiences from different situations having relevant aspects.</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highlight>
                  <a:srgbClr val="FFFFFF"/>
                </a:highlight>
                <a:latin typeface="Georgia"/>
                <a:ea typeface="Georgia"/>
                <a:cs typeface="Georgia"/>
                <a:sym typeface="Georgia"/>
              </a:rPr>
              <a:t>The lack of interaction between locally encoded items may be both an advantage, when it avoids unwanted interference, and a disadvantage, when such interactions are necessary for useful generalization.</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t/>
            </a:r>
            <a:endParaRPr>
              <a:highlight>
                <a:srgbClr val="FFFFFF"/>
              </a:highlight>
              <a:latin typeface="Georgia"/>
              <a:ea typeface="Georgia"/>
              <a:cs typeface="Georgia"/>
              <a:sym typeface="Georgia"/>
            </a:endParaRPr>
          </a:p>
          <a:p>
            <a:pPr indent="0" lvl="0" marL="0" rtl="0" algn="l">
              <a:lnSpc>
                <a:spcPct val="115000"/>
              </a:lnSpc>
              <a:spcBef>
                <a:spcPts val="500"/>
              </a:spcBef>
              <a:spcAft>
                <a:spcPts val="0"/>
              </a:spcAft>
              <a:buNone/>
            </a:pPr>
            <a:r>
              <a:rPr lang="en">
                <a:highlight>
                  <a:srgbClr val="FFFFFF"/>
                </a:highlight>
                <a:latin typeface="Georgia"/>
                <a:ea typeface="Georgia"/>
                <a:cs typeface="Georgia"/>
                <a:sym typeface="Georgia"/>
              </a:rPr>
              <a:t>The other extreme (average activity ratio </a:t>
            </a:r>
            <a:r>
              <a:rPr lang="en" sz="1200">
                <a:highlight>
                  <a:srgbClr val="FFFFFF"/>
                </a:highlight>
                <a:latin typeface="Georgia"/>
                <a:ea typeface="Georgia"/>
                <a:cs typeface="Georgia"/>
                <a:sym typeface="Georgia"/>
              </a:rPr>
              <a:t>≈0.5</a:t>
            </a:r>
            <a:r>
              <a:rPr lang="en">
                <a:highlight>
                  <a:srgbClr val="FFFFFF"/>
                </a:highlight>
                <a:latin typeface="Georgia"/>
                <a:ea typeface="Georgia"/>
                <a:cs typeface="Georgia"/>
                <a:sym typeface="Georgia"/>
              </a:rPr>
              <a:t>) corresponds to </a:t>
            </a:r>
            <a:r>
              <a:rPr b="1" lang="en">
                <a:highlight>
                  <a:srgbClr val="FFFFFF"/>
                </a:highlight>
                <a:latin typeface="Georgia"/>
                <a:ea typeface="Georgia"/>
                <a:cs typeface="Georgia"/>
                <a:sym typeface="Georgia"/>
              </a:rPr>
              <a:t>dense, or </a:t>
            </a:r>
            <a:r>
              <a:rPr b="1" i="1" lang="en">
                <a:highlight>
                  <a:srgbClr val="FFFFFF"/>
                </a:highlight>
                <a:latin typeface="Georgia"/>
                <a:ea typeface="Georgia"/>
                <a:cs typeface="Georgia"/>
                <a:sym typeface="Georgia"/>
              </a:rPr>
              <a:t>holographic</a:t>
            </a:r>
            <a:r>
              <a:rPr b="1" lang="en">
                <a:highlight>
                  <a:srgbClr val="FFFFFF"/>
                </a:highlight>
                <a:latin typeface="Georgia"/>
                <a:ea typeface="Georgia"/>
                <a:cs typeface="Georgia"/>
                <a:sym typeface="Georgia"/>
              </a:rPr>
              <a:t> coding</a:t>
            </a:r>
            <a:r>
              <a:rPr lang="en">
                <a:highlight>
                  <a:srgbClr val="FFFFFF"/>
                </a:highlight>
                <a:latin typeface="Georgia"/>
                <a:ea typeface="Georgia"/>
                <a:cs typeface="Georgia"/>
                <a:sym typeface="Georgia"/>
              </a:rPr>
              <a:t>. Here, an information item is represented by the c</a:t>
            </a:r>
            <a:r>
              <a:rPr lang="en" u="sng">
                <a:highlight>
                  <a:srgbClr val="FFFFFF"/>
                </a:highlight>
                <a:latin typeface="Georgia"/>
                <a:ea typeface="Georgia"/>
                <a:cs typeface="Georgia"/>
                <a:sym typeface="Georgia"/>
              </a:rPr>
              <a:t>ombination of activities of all neurons</a:t>
            </a:r>
            <a:r>
              <a:rPr lang="en">
                <a:highlight>
                  <a:srgbClr val="FFFFFF"/>
                </a:highlight>
                <a:latin typeface="Georgia"/>
                <a:ea typeface="Georgia"/>
                <a:cs typeface="Georgia"/>
                <a:sym typeface="Georgia"/>
              </a:rPr>
              <a:t>. For N binary neurons, that implies a</a:t>
            </a:r>
            <a:r>
              <a:rPr lang="en" u="sng">
                <a:highlight>
                  <a:srgbClr val="FFFFFF"/>
                </a:highlight>
                <a:latin typeface="Georgia"/>
                <a:ea typeface="Georgia"/>
                <a:cs typeface="Georgia"/>
                <a:sym typeface="Georgia"/>
              </a:rPr>
              <a:t> representational capacity of </a:t>
            </a:r>
            <a:r>
              <a:rPr lang="en" sz="1200" u="sng">
                <a:highlight>
                  <a:srgbClr val="FFFFFF"/>
                </a:highlight>
                <a:latin typeface="Georgia"/>
                <a:ea typeface="Georgia"/>
                <a:cs typeface="Georgia"/>
                <a:sym typeface="Georgia"/>
              </a:rPr>
              <a:t>2^</a:t>
            </a:r>
            <a:r>
              <a:rPr i="1" lang="en" sz="850" u="sng">
                <a:highlight>
                  <a:srgbClr val="FFFFFF"/>
                </a:highlight>
                <a:latin typeface="Georgia"/>
                <a:ea typeface="Georgia"/>
                <a:cs typeface="Georgia"/>
                <a:sym typeface="Georgia"/>
              </a:rPr>
              <a:t>N</a:t>
            </a:r>
            <a:r>
              <a:rPr lang="en" sz="1200">
                <a:highlight>
                  <a:srgbClr val="FFFFFF"/>
                </a:highlight>
                <a:latin typeface="Georgia"/>
                <a:ea typeface="Georgia"/>
                <a:cs typeface="Georgia"/>
                <a:sym typeface="Georgia"/>
              </a:rPr>
              <a:t>. </a:t>
            </a:r>
            <a:r>
              <a:rPr lang="en">
                <a:highlight>
                  <a:srgbClr val="FFFFFF"/>
                </a:highlight>
                <a:latin typeface="Georgia"/>
                <a:ea typeface="Georgia"/>
                <a:cs typeface="Georgia"/>
                <a:sym typeface="Georgia"/>
              </a:rPr>
              <a:t>Given the billions of neurons in a human brain, </a:t>
            </a:r>
            <a:r>
              <a:rPr lang="en" sz="1200">
                <a:highlight>
                  <a:srgbClr val="FFFFFF"/>
                </a:highlight>
                <a:latin typeface="Georgia"/>
                <a:ea typeface="Georgia"/>
                <a:cs typeface="Georgia"/>
                <a:sym typeface="Georgia"/>
              </a:rPr>
              <a:t>2^</a:t>
            </a:r>
            <a:r>
              <a:rPr i="1" lang="en" sz="850">
                <a:highlight>
                  <a:srgbClr val="FFFFFF"/>
                </a:highlight>
                <a:latin typeface="Georgia"/>
                <a:ea typeface="Georgia"/>
                <a:cs typeface="Georgia"/>
                <a:sym typeface="Georgia"/>
              </a:rPr>
              <a:t>N </a:t>
            </a:r>
            <a:r>
              <a:rPr lang="en">
                <a:highlight>
                  <a:srgbClr val="FFFFFF"/>
                </a:highlight>
                <a:latin typeface="Georgia"/>
                <a:ea typeface="Georgia"/>
                <a:cs typeface="Georgia"/>
                <a:sym typeface="Georgia"/>
              </a:rPr>
              <a:t> is beyond astronomical. As the number of neurons in the brain (or even just in a single cortical area, such as </a:t>
            </a:r>
            <a:r>
              <a:rPr lang="en">
                <a:solidFill>
                  <a:srgbClr val="0078AC"/>
                </a:solidFill>
                <a:highlight>
                  <a:srgbClr val="FFFFFF"/>
                </a:highlight>
                <a:uFill>
                  <a:noFill/>
                </a:uFill>
                <a:latin typeface="Georgia"/>
                <a:ea typeface="Georgia"/>
                <a:cs typeface="Georgia"/>
                <a:sym typeface="Georgia"/>
                <a:hlinkClick r:id="rId6"/>
              </a:rPr>
              <a:t>primary visual cortex</a:t>
            </a:r>
            <a:r>
              <a:rPr lang="en">
                <a:highlight>
                  <a:srgbClr val="FFFFFF"/>
                </a:highlight>
                <a:latin typeface="Georgia"/>
                <a:ea typeface="Georgia"/>
                <a:cs typeface="Georgia"/>
                <a:sym typeface="Georgia"/>
              </a:rPr>
              <a:t>) is substantially higher than the number of receptor cells (e.g. in the </a:t>
            </a:r>
            <a:r>
              <a:rPr lang="en">
                <a:solidFill>
                  <a:srgbClr val="0078AC"/>
                </a:solidFill>
                <a:highlight>
                  <a:srgbClr val="FFFFFF"/>
                </a:highlight>
                <a:uFill>
                  <a:noFill/>
                </a:uFill>
                <a:latin typeface="Georgia"/>
                <a:ea typeface="Georgia"/>
                <a:cs typeface="Georgia"/>
                <a:sym typeface="Georgia"/>
                <a:hlinkClick r:id="rId7"/>
              </a:rPr>
              <a:t>retina</a:t>
            </a:r>
            <a:r>
              <a:rPr lang="en">
                <a:highlight>
                  <a:srgbClr val="FFFFFF"/>
                </a:highlight>
                <a:latin typeface="Georgia"/>
                <a:ea typeface="Georgia"/>
                <a:cs typeface="Georgia"/>
                <a:sym typeface="Georgia"/>
              </a:rPr>
              <a:t>), the representational capacity of a dense code in the brain is much greater than what we can experience in a lifetime (the factor of the number of moments in a lifetime adds the requirement of only about 40 extra neurons). Therefore the greatest part of this </a:t>
            </a:r>
            <a:r>
              <a:rPr lang="en" u="sng">
                <a:highlight>
                  <a:srgbClr val="FFFFFF"/>
                </a:highlight>
                <a:latin typeface="Georgia"/>
                <a:ea typeface="Georgia"/>
                <a:cs typeface="Georgia"/>
                <a:sym typeface="Georgia"/>
              </a:rPr>
              <a:t>capacity is redundant.</a:t>
            </a:r>
            <a:endParaRPr u="sng">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u="sng">
                <a:highlight>
                  <a:srgbClr val="FFFFFF"/>
                </a:highlight>
                <a:latin typeface="Georgia"/>
                <a:ea typeface="Georgia"/>
                <a:cs typeface="Georgia"/>
                <a:sym typeface="Georgia"/>
              </a:rPr>
              <a:t>Decoding</a:t>
            </a:r>
            <a:r>
              <a:rPr lang="en">
                <a:highlight>
                  <a:srgbClr val="FFFFFF"/>
                </a:highlight>
                <a:latin typeface="Georgia"/>
                <a:ea typeface="Georgia"/>
                <a:cs typeface="Georgia"/>
                <a:sym typeface="Georgia"/>
              </a:rPr>
              <a:t> a dense representation can be difficult as the whole neural population must be taken into account. For populations larger than a few thousand neurons, this goes beyond the capabilities of single neurons and may require a multilayer network. Dense encoding also implies that </a:t>
            </a:r>
            <a:r>
              <a:rPr lang="en" u="sng">
                <a:highlight>
                  <a:srgbClr val="FFFFFF"/>
                </a:highlight>
                <a:latin typeface="Georgia"/>
                <a:ea typeface="Georgia"/>
                <a:cs typeface="Georgia"/>
                <a:sym typeface="Georgia"/>
              </a:rPr>
              <a:t>only one pattern can be represented at a given time</a:t>
            </a:r>
            <a:r>
              <a:rPr lang="en">
                <a:highlight>
                  <a:srgbClr val="FFFFFF"/>
                </a:highlight>
                <a:latin typeface="Georgia"/>
                <a:ea typeface="Georgia"/>
                <a:cs typeface="Georgia"/>
                <a:sym typeface="Georgia"/>
              </a:rPr>
              <a:t>. Superimposing more than one pattern makes the code hard to decode and may even introduce </a:t>
            </a:r>
            <a:r>
              <a:rPr lang="en" u="sng">
                <a:highlight>
                  <a:srgbClr val="FFFFFF"/>
                </a:highlight>
                <a:latin typeface="Georgia"/>
                <a:ea typeface="Georgia"/>
                <a:cs typeface="Georgia"/>
                <a:sym typeface="Georgia"/>
              </a:rPr>
              <a:t>ambiguities</a:t>
            </a:r>
            <a:r>
              <a:rPr lang="en">
                <a:highlight>
                  <a:srgbClr val="FFFFFF"/>
                </a:highlight>
                <a:latin typeface="Georgia"/>
                <a:ea typeface="Georgia"/>
                <a:cs typeface="Georgia"/>
                <a:sym typeface="Georgia"/>
              </a:rPr>
              <a:t> (see </a:t>
            </a:r>
            <a:r>
              <a:rPr lang="en">
                <a:solidFill>
                  <a:srgbClr val="0078AC"/>
                </a:solidFill>
                <a:highlight>
                  <a:srgbClr val="FFFFFF"/>
                </a:highlight>
                <a:uFill>
                  <a:noFill/>
                </a:uFill>
                <a:latin typeface="Georgia"/>
                <a:ea typeface="Georgia"/>
                <a:cs typeface="Georgia"/>
                <a:sym typeface="Georgia"/>
                <a:hlinkClick r:id="rId8"/>
              </a:rPr>
              <a:t>Binding Problem</a:t>
            </a:r>
            <a:r>
              <a:rPr lang="en">
                <a:highlight>
                  <a:srgbClr val="FFFFFF"/>
                </a:highlight>
                <a:latin typeface="Georgia"/>
                <a:ea typeface="Georgia"/>
                <a:cs typeface="Georgia"/>
                <a:sym typeface="Georgia"/>
              </a:rPr>
              <a:t>) and</a:t>
            </a:r>
            <a:r>
              <a:rPr lang="en" u="sng">
                <a:highlight>
                  <a:srgbClr val="FFFFFF"/>
                </a:highlight>
                <a:latin typeface="Georgia"/>
                <a:ea typeface="Georgia"/>
                <a:cs typeface="Georgia"/>
                <a:sym typeface="Georgia"/>
              </a:rPr>
              <a:t> interference</a:t>
            </a:r>
            <a:r>
              <a:rPr lang="en">
                <a:highlight>
                  <a:srgbClr val="FFFFFF"/>
                </a:highlight>
                <a:latin typeface="Georgia"/>
                <a:ea typeface="Georgia"/>
                <a:cs typeface="Georgia"/>
                <a:sym typeface="Georgia"/>
              </a:rPr>
              <a:t>. Dense codes also limit the number of memories that can be stored in an associative memory by simple, local learning rules (e.g. </a:t>
            </a:r>
            <a:r>
              <a:rPr lang="en">
                <a:solidFill>
                  <a:srgbClr val="0078AC"/>
                </a:solidFill>
                <a:highlight>
                  <a:srgbClr val="FFFFFF"/>
                </a:highlight>
                <a:uFill>
                  <a:noFill/>
                </a:uFill>
                <a:latin typeface="Georgia"/>
                <a:ea typeface="Georgia"/>
                <a:cs typeface="Georgia"/>
                <a:sym typeface="Georgia"/>
                <a:hlinkClick r:id="rId9"/>
              </a:rPr>
              <a:t>Hebbian learning</a:t>
            </a:r>
            <a:r>
              <a:rPr lang="en">
                <a:highlight>
                  <a:srgbClr val="FFFFFF"/>
                </a:highlight>
                <a:latin typeface="Georgia"/>
                <a:ea typeface="Georgia"/>
                <a:cs typeface="Georgia"/>
                <a:sym typeface="Georgia"/>
              </a:rPr>
              <a:t>). The mapping between such a pattern and an output is usually complex (not linearly separable) and cannot be learned easily and quickly by biologically plausible mechanisms. On the plus side, dense codes may facilitate good generalization performance and the high redundancy may lead to high fault tolerance to the failures of some of the units or connections.</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t/>
            </a:r>
            <a:endParaRPr>
              <a:highlight>
                <a:srgbClr val="FFFFFF"/>
              </a:highlight>
              <a:latin typeface="Georgia"/>
              <a:ea typeface="Georgia"/>
              <a:cs typeface="Georgia"/>
              <a:sym typeface="Georgia"/>
            </a:endParaRPr>
          </a:p>
          <a:p>
            <a:pPr indent="0" lvl="0" marL="0" rtl="0" algn="l">
              <a:spcBef>
                <a:spcPts val="50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6fc27bd57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6fc27bd57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9. Cur-PLGA-NPs enhance cyclin-D1 and TCF/LEF promoter activity and inhibit GSK-3β in NSC via activation of the Wnt/ β-catenin pathway. (A, B) The hippocampus-derived NSC were transfected with a cyclin-D1 promoter (1.88kb) construct linked to a luciferase reporter gene in the pGL3 vector and TCF/LEF promoter. NSC were treated with the β-catenin/TCF inhibitor FH535, GSK3-β inhibitors SB-415286 and LiCl, and Wnt3a protein in the presence and absence of bulk curcumin (BC) and Cur-PLGA-NPs. The luciferase activity is normalized to the firefly luminescence over renilla luminescence. Cur-PLGA-NPs significantly increased cyclin-D1 and TCF/LEF promoter activity in NSC. Values represent mean ( SEM of three experiments. (C) NSC cultures were treated with Wnt pathway inhibitor Dkk-1 and PI3K/Akt inhibitor LY294002 in the presence and absence of Cur-PLGA-NPs and bulk curcumin. After respective treatments, protein levels of GSK-3R/β and p-GSK-3R/β were studied. Values are expressed as mean ( SEM (n = 4). *p &lt; 0.05 versus control.</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6fc27bd57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6fc27bd57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10. Pharmacological and genetic inhibition of the Wnt pathway reduces Cur-PLGA-NP-mediated stimulatory effects on neuronal differentiation in the hippocampus and NSC cultures. (A, B) Wnt3a knockdown was done by the stereotaxic injection of Wnt3a siRNA and scrambled sequences directly into the hippocampus of control, BC-, and Cur-PLGA-NP-treated rats. Wnt3 knockdown significantly reduced the number of BrdU/NeuN-positive neurons in the BC and Cur-PLGA-NPs groups. (C, D) NSC cultures were transiently transfected with Wnt3 siRNA. Mean þ SEM of three independent experiments. *p &lt; 0.05 versus control. Scale bar = 100 μm. (E, F) NSC cultures were treated with Wnt pathway inhibitor Dkk-1 and PI3K/Akt inhibitor LY294002 in the presence and absence of Cur-PLGA-NPs and bulk curcumin. Dkk-1 protein abolished neuronal differentiation enhancing potential of curcumin in the hippocampal-derived NSC culture. Values are expressed as mean ( SEM (n = 4). *p &lt; 0.05 versus control</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6fc27bd57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6fc27bd57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11. Cur-PLGA-NPs provide neuroprotection against Aβ-induced neurodegeneration and reverses learning and memory deficits. (A, B) Photomicrographs showing immunostaining of BrdUþ cells in the dentate gyrus region of the hippocampus. Rats were given a single stereotaxic injection of Aβ in the hippocampus. After one week of Aβ injection, rats were treated with 0.5 and 20 mg/kg body weight BC and Cur-PLGA-NPs. DG = dentate gyrus, SGZ = subgranular zone, GCL = granular cell layer, ML = molecular layer. (D) Quantification of BrdUþ cells in the hippocampus. Values are expressed as mean ( SEM (n = 6 rats/group), ns = nonsignificant. *p &lt; 0.05. (C, D) Double immunofluorescence analysis of matured neurons colabeled with β-tubulin (red: marker for mature neurons) and BrdU (green) in the dentate gyrus region of the hippocampus Scale bar = 20 μm. (B) The quantitative analysis of β-tubulin/BrdU co-labeled cells suggests that Cur-PLGA-NPs significantly enhanced the neuronal differentiation in the Cur-PLGA-NPs þ Aβ group, which was inhibited by Aβ. Values are expressed as mean ( SEM (n = 3). *p &lt; 0.05. (E) The cognitive ability (learning and memory) of the control and Aβ-, BC-, and Cur-PLGA-NPsþ Aβ-treated rats was measured following assessment of two-way conditioned avoidance behavior. Cur-PLGA-NPs significantly reversed the Aβ-induced deficits in learning and memory as compared to control rats. Values are expressed as mean ( SEM (n = 6 rats/group). *p &lt; 0.05.</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6fc27bd57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6fc27bd57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12. In silico molecular docking studies suggest several targets of curcumin in the Wnt/β-catenin pathway: Surface is generated around the curcumin (yellow color) in the binding cavity and colored by hydrogen bond character, with receptor donor colored in pink and receptor acceptor in green. A 2D depiction of curcumin and the binding site residues of (A) Wif-1, (B) Dkk-1, and (C) GSK-3β. Hydrogen bonds and pi interaction between the surrounding amino acid residues and the ligand are also displayed. Curcumin molecule is depicted in yellow color.</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6fc27bd57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6fc27bd57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13. Proposed schematic model for the role of curcumin in neurogenesis through activation of the Wnt/β-catenin signaling pathway: On the basis of experimental and in silico studies we found that curcumin may increase Wnt levels by interacting with Wnt inhibitory molecules such as Wif-1 and Dkk-1, thus activating the Wnt pathway. Wnt interacts with the 7-transmembrane Frizzled receptor and phosphorylated co-receptor low-density lipoprotein (LRP-5/6), which triggers activation of cytoplasmic dishevelled (Dvl) protein. Activated Dvl then interacts with destruction complex Axin/APC/GSK3β and inhibits GSK-3β, which phosphorylates β-catenin and promotes β-catenin degradation through proteasomal degradation in the absence of Wnt. Inhibition of GSK-3β leads to accumulation of cytoplasmic β-catenin and its translocation into the nucleus. In the nucleus β-catenin interacts with the TCF/LEF promoter complex, leading to activation of target genes that are involved in proliferation and differentiation of NSC. After cellular internalization curcumin may likely interact with GSK-3β, thus enhancing the levels of cytoplasmic β-catenin, and decrease its phosphorylation. Curcumin then enhances β-catenin nuclear translocation, leading to enhanced TCF/LEF and cyclin-D1 promoter activity and increased neurogenesis. The blockage of the Wnt/β-catenin signaling through Wnt siRNA, Dkk-1, and TCF inhibitor FH535 leads to inhibition of curcumin-mediated cell proliferation and neuronal differentiation. Curcumin also blocks Aβ-mediated inhibitory effects on neurogenesis through induction of the Wnt/β-catenin signaling.</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6fc27bd57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6fc27bd57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6f87d9af4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6f87d9af4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6f87d9af4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6f87d9af4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6f87d9af4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6f87d9af4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400"/>
              </a:spcBef>
              <a:spcAft>
                <a:spcPts val="0"/>
              </a:spcAft>
              <a:buNone/>
            </a:pPr>
            <a:r>
              <a:rPr lang="en">
                <a:highlight>
                  <a:srgbClr val="FFFFFF"/>
                </a:highlight>
                <a:latin typeface="Georgia"/>
                <a:ea typeface="Georgia"/>
                <a:cs typeface="Georgia"/>
                <a:sym typeface="Georgia"/>
              </a:rPr>
              <a:t>Sparse codes (small average activity ratio) are a favourable compromise between dense and local codes </a:t>
            </a:r>
            <a:r>
              <a:rPr lang="en">
                <a:solidFill>
                  <a:srgbClr val="0078AC"/>
                </a:solidFill>
                <a:highlight>
                  <a:srgbClr val="FFFFFF"/>
                </a:highlight>
                <a:uFill>
                  <a:noFill/>
                </a:uFill>
                <a:latin typeface="Georgia"/>
                <a:ea typeface="Georgia"/>
                <a:cs typeface="Georgia"/>
                <a:sym typeface="Georgia"/>
                <a:hlinkClick r:id="rId2"/>
              </a:rPr>
              <a:t>(Földiák 2002)</a:t>
            </a:r>
            <a:r>
              <a:rPr lang="en">
                <a:highlight>
                  <a:srgbClr val="FFFFFF"/>
                </a:highlight>
                <a:latin typeface="Georgia"/>
                <a:ea typeface="Georgia"/>
                <a:cs typeface="Georgia"/>
                <a:sym typeface="Georgia"/>
              </a:rPr>
              <a:t>. The </a:t>
            </a:r>
            <a:r>
              <a:rPr lang="en" u="sng">
                <a:highlight>
                  <a:srgbClr val="FFFFFF"/>
                </a:highlight>
                <a:latin typeface="Georgia"/>
                <a:ea typeface="Georgia"/>
                <a:cs typeface="Georgia"/>
                <a:sym typeface="Georgia"/>
              </a:rPr>
              <a:t>small representational capacity of local codes</a:t>
            </a:r>
            <a:r>
              <a:rPr lang="en">
                <a:highlight>
                  <a:srgbClr val="FFFFFF"/>
                </a:highlight>
                <a:latin typeface="Georgia"/>
                <a:ea typeface="Georgia"/>
                <a:cs typeface="Georgia"/>
                <a:sym typeface="Georgia"/>
              </a:rPr>
              <a:t> can be remedied with a modest fraction of active units per pattern because </a:t>
            </a:r>
            <a:r>
              <a:rPr lang="en" u="sng">
                <a:highlight>
                  <a:srgbClr val="FFFFFF"/>
                </a:highlight>
                <a:latin typeface="Georgia"/>
                <a:ea typeface="Georgia"/>
                <a:cs typeface="Georgia"/>
                <a:sym typeface="Georgia"/>
              </a:rPr>
              <a:t>representational capacity grows exponentially with average activity ratio (for small average activity ratios</a:t>
            </a:r>
            <a:r>
              <a:rPr lang="en">
                <a:highlight>
                  <a:srgbClr val="FFFFFF"/>
                </a:highlight>
                <a:latin typeface="Georgia"/>
                <a:ea typeface="Georgia"/>
                <a:cs typeface="Georgia"/>
                <a:sym typeface="Georgia"/>
              </a:rPr>
              <a:t>). Thus, distinct items are much</a:t>
            </a:r>
            <a:r>
              <a:rPr lang="en" u="sng">
                <a:highlight>
                  <a:srgbClr val="FFFFFF"/>
                </a:highlight>
                <a:latin typeface="Georgia"/>
                <a:ea typeface="Georgia"/>
                <a:cs typeface="Georgia"/>
                <a:sym typeface="Georgia"/>
              </a:rPr>
              <a:t> less likely to interfere when represented simultaneously</a:t>
            </a:r>
            <a:r>
              <a:rPr lang="en">
                <a:highlight>
                  <a:srgbClr val="FFFFFF"/>
                </a:highlight>
                <a:latin typeface="Georgia"/>
                <a:ea typeface="Georgia"/>
                <a:cs typeface="Georgia"/>
                <a:sym typeface="Georgia"/>
              </a:rPr>
              <a:t>. Furthermore, it is much more likely that</a:t>
            </a:r>
            <a:r>
              <a:rPr lang="en" u="sng">
                <a:highlight>
                  <a:srgbClr val="FFFFFF"/>
                </a:highlight>
                <a:latin typeface="Georgia"/>
                <a:ea typeface="Georgia"/>
                <a:cs typeface="Georgia"/>
                <a:sym typeface="Georgia"/>
              </a:rPr>
              <a:t> a single layer network can learn to generate a target output if the input has a sparse representation</a:t>
            </a:r>
            <a:r>
              <a:rPr lang="en">
                <a:highlight>
                  <a:srgbClr val="FFFFFF"/>
                </a:highlight>
                <a:latin typeface="Georgia"/>
                <a:ea typeface="Georgia"/>
                <a:cs typeface="Georgia"/>
                <a:sym typeface="Georgia"/>
              </a:rPr>
              <a:t> </a:t>
            </a:r>
            <a:r>
              <a:rPr lang="en">
                <a:solidFill>
                  <a:srgbClr val="0078AC"/>
                </a:solidFill>
                <a:highlight>
                  <a:srgbClr val="FFFFFF"/>
                </a:highlight>
                <a:uFill>
                  <a:noFill/>
                </a:uFill>
                <a:latin typeface="Georgia"/>
                <a:ea typeface="Georgia"/>
                <a:cs typeface="Georgia"/>
                <a:sym typeface="Georgia"/>
                <a:hlinkClick r:id="rId3"/>
              </a:rPr>
              <a:t>(Willshaw and Dayan 1990)</a:t>
            </a:r>
            <a:r>
              <a:rPr lang="en">
                <a:highlight>
                  <a:srgbClr val="FFFFFF"/>
                </a:highlight>
                <a:latin typeface="Georgia"/>
                <a:ea typeface="Georgia"/>
                <a:cs typeface="Georgia"/>
                <a:sym typeface="Georgia"/>
              </a:rPr>
              <a:t>. This is due to the higher proportion of mappings being implementable by a linear discriminant functions (</a:t>
            </a:r>
            <a:r>
              <a:rPr i="1" lang="en">
                <a:highlight>
                  <a:srgbClr val="FFFFFF"/>
                </a:highlight>
                <a:latin typeface="Georgia"/>
                <a:ea typeface="Georgia"/>
                <a:cs typeface="Georgia"/>
                <a:sym typeface="Georgia"/>
              </a:rPr>
              <a:t>linear separability</a:t>
            </a:r>
            <a:r>
              <a:rPr lang="en">
                <a:highlight>
                  <a:srgbClr val="FFFFFF"/>
                </a:highlight>
                <a:latin typeface="Georgia"/>
                <a:ea typeface="Georgia"/>
                <a:cs typeface="Georgia"/>
                <a:sym typeface="Georgia"/>
              </a:rPr>
              <a:t>, see Perceptron). Learning in single layer networks is therefore simpler, faster and substantially more plausible in terms of biological implementation. </a:t>
            </a:r>
            <a:r>
              <a:rPr lang="en" u="sng">
                <a:highlight>
                  <a:srgbClr val="FFFFFF"/>
                </a:highlight>
                <a:latin typeface="Georgia"/>
                <a:ea typeface="Georgia"/>
                <a:cs typeface="Georgia"/>
                <a:sym typeface="Georgia"/>
              </a:rPr>
              <a:t>By controlling sparseness, the amount of redundancy necessary for fault tolerance can be chosen. </a:t>
            </a:r>
            <a:r>
              <a:rPr lang="en">
                <a:highlight>
                  <a:srgbClr val="FFFFFF"/>
                </a:highlight>
                <a:latin typeface="Georgia"/>
                <a:ea typeface="Georgia"/>
                <a:cs typeface="Georgia"/>
                <a:sym typeface="Georgia"/>
              </a:rPr>
              <a:t>With the right choice of code, a relatively small amount of redundancy can lead to highly fault-tolerant decoding. For instance, </a:t>
            </a:r>
            <a:r>
              <a:rPr lang="en" u="sng">
                <a:highlight>
                  <a:srgbClr val="FFFFFF"/>
                </a:highlight>
                <a:latin typeface="Georgia"/>
                <a:ea typeface="Georgia"/>
                <a:cs typeface="Georgia"/>
                <a:sym typeface="Georgia"/>
              </a:rPr>
              <a:t>the failure of a small number of units may not make the representation undecodable</a:t>
            </a:r>
            <a:r>
              <a:rPr lang="en">
                <a:highlight>
                  <a:srgbClr val="FFFFFF"/>
                </a:highlight>
                <a:latin typeface="Georgia"/>
                <a:ea typeface="Georgia"/>
                <a:cs typeface="Georgia"/>
                <a:sym typeface="Georgia"/>
              </a:rPr>
              <a:t>. Moreover, a sparse distributed code can </a:t>
            </a:r>
            <a:r>
              <a:rPr lang="en" u="sng">
                <a:highlight>
                  <a:srgbClr val="FFFFFF"/>
                </a:highlight>
                <a:latin typeface="Georgia"/>
                <a:ea typeface="Georgia"/>
                <a:cs typeface="Georgia"/>
                <a:sym typeface="Georgia"/>
              </a:rPr>
              <a:t>represent values at higher accuracy than a local code</a:t>
            </a:r>
            <a:r>
              <a:rPr lang="en">
                <a:highlight>
                  <a:srgbClr val="FFFFFF"/>
                </a:highlight>
                <a:latin typeface="Georgia"/>
                <a:ea typeface="Georgia"/>
                <a:cs typeface="Georgia"/>
                <a:sym typeface="Georgia"/>
              </a:rPr>
              <a:t>. Such distributed coding is often referred to as </a:t>
            </a:r>
            <a:r>
              <a:rPr b="1" lang="en">
                <a:highlight>
                  <a:srgbClr val="FFFFFF"/>
                </a:highlight>
                <a:latin typeface="Georgia"/>
                <a:ea typeface="Georgia"/>
                <a:cs typeface="Georgia"/>
                <a:sym typeface="Georgia"/>
              </a:rPr>
              <a:t>coarse coding</a:t>
            </a:r>
            <a:r>
              <a:rPr lang="en">
                <a:highlight>
                  <a:srgbClr val="FFFFFF"/>
                </a:highlight>
                <a:latin typeface="Georgia"/>
                <a:ea typeface="Georgia"/>
                <a:cs typeface="Georgia"/>
                <a:sym typeface="Georgia"/>
              </a:rPr>
              <a:t>.</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highlight>
                  <a:srgbClr val="FFFFFF"/>
                </a:highlight>
                <a:latin typeface="Georgia"/>
                <a:ea typeface="Georgia"/>
                <a:cs typeface="Georgia"/>
                <a:sym typeface="Georgia"/>
              </a:rPr>
              <a:t>A </a:t>
            </a:r>
            <a:r>
              <a:rPr b="1" lang="en">
                <a:highlight>
                  <a:srgbClr val="FFFFFF"/>
                </a:highlight>
                <a:latin typeface="Georgia"/>
                <a:ea typeface="Georgia"/>
                <a:cs typeface="Georgia"/>
                <a:sym typeface="Georgia"/>
              </a:rPr>
              <a:t>code</a:t>
            </a:r>
            <a:r>
              <a:rPr lang="en">
                <a:highlight>
                  <a:srgbClr val="FFFFFF"/>
                </a:highlight>
                <a:latin typeface="Georgia"/>
                <a:ea typeface="Georgia"/>
                <a:cs typeface="Georgia"/>
                <a:sym typeface="Georgia"/>
              </a:rPr>
              <a:t> with a given average sparseness can contain codewords of varying sparseness. If the goal is to maximize sparseness while keeping representational capacity high, a sensible strategy is to</a:t>
            </a:r>
            <a:r>
              <a:rPr b="1" lang="en">
                <a:highlight>
                  <a:srgbClr val="FFFFFF"/>
                </a:highlight>
                <a:latin typeface="Georgia"/>
                <a:ea typeface="Georgia"/>
                <a:cs typeface="Georgia"/>
                <a:sym typeface="Georgia"/>
              </a:rPr>
              <a:t> assign sparse codewords to high probability items and more distributed codewords to lower probability items</a:t>
            </a:r>
            <a:r>
              <a:rPr lang="en">
                <a:highlight>
                  <a:srgbClr val="FFFFFF"/>
                </a:highlight>
                <a:latin typeface="Georgia"/>
                <a:ea typeface="Georgia"/>
                <a:cs typeface="Georgia"/>
                <a:sym typeface="Georgia"/>
              </a:rPr>
              <a:t>. This implements codes with with low energy expenditure, since neural activity consumes energy. Alternatively, if one only stored the identities of the active units, the resulting code would have a short average description length </a:t>
            </a:r>
            <a:r>
              <a:rPr lang="en">
                <a:solidFill>
                  <a:srgbClr val="0078AC"/>
                </a:solidFill>
                <a:highlight>
                  <a:srgbClr val="FFFFFF"/>
                </a:highlight>
                <a:uFill>
                  <a:noFill/>
                </a:uFill>
                <a:latin typeface="Georgia"/>
                <a:ea typeface="Georgia"/>
                <a:cs typeface="Georgia"/>
                <a:sym typeface="Georgia"/>
                <a:hlinkClick r:id="rId4"/>
              </a:rPr>
              <a:t>(Cover and Thomas 2006)</a:t>
            </a:r>
            <a:r>
              <a:rPr lang="en">
                <a:highlight>
                  <a:srgbClr val="FFFFFF"/>
                </a:highlight>
                <a:latin typeface="Georgia"/>
                <a:ea typeface="Georgia"/>
                <a:cs typeface="Georgia"/>
                <a:sym typeface="Georgia"/>
              </a:rPr>
              <a:t>. Several aspects of perceptual learning could be explained by the predicted increase of sparseness of the encoding of items with increased probability.</a:t>
            </a:r>
            <a:endParaRPr>
              <a:highlight>
                <a:srgbClr val="FFFFFF"/>
              </a:highlight>
              <a:latin typeface="Georgia"/>
              <a:ea typeface="Georgia"/>
              <a:cs typeface="Georgia"/>
              <a:sym typeface="Georgia"/>
            </a:endParaRPr>
          </a:p>
          <a:p>
            <a:pPr indent="0" lvl="0" marL="0" rtl="0" algn="l">
              <a:spcBef>
                <a:spcPts val="5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6f87d9af4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6f87d9af4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400"/>
              </a:spcBef>
              <a:spcAft>
                <a:spcPts val="0"/>
              </a:spcAft>
              <a:buNone/>
            </a:pPr>
            <a:r>
              <a:rPr lang="en">
                <a:highlight>
                  <a:srgbClr val="FFFFFF"/>
                </a:highlight>
                <a:latin typeface="Georgia"/>
                <a:ea typeface="Georgia"/>
                <a:cs typeface="Georgia"/>
                <a:sym typeface="Georgia"/>
              </a:rPr>
              <a:t>One of the striking facts about single-cell physiological recording from sensory cortical areas is the difficulty of finding stimuli that effectively activate the neurons. This is true even at lower levels of sensory processing, such as in primary visual cortex, where the underlying stimulus parameters determining neural selectivity are often assumed to be known. This problem becomes much more severe in </a:t>
            </a:r>
            <a:r>
              <a:rPr b="1" lang="en">
                <a:highlight>
                  <a:srgbClr val="FFFFFF"/>
                </a:highlight>
                <a:latin typeface="Georgia"/>
                <a:ea typeface="Georgia"/>
                <a:cs typeface="Georgia"/>
                <a:sym typeface="Georgia"/>
              </a:rPr>
              <a:t>higher sensory areas</a:t>
            </a:r>
            <a:r>
              <a:rPr lang="en">
                <a:highlight>
                  <a:srgbClr val="FFFFFF"/>
                </a:highlight>
                <a:latin typeface="Georgia"/>
                <a:ea typeface="Georgia"/>
                <a:cs typeface="Georgia"/>
                <a:sym typeface="Georgia"/>
              </a:rPr>
              <a:t>, where the neural selectivity is more complex, and where even the relevant parameters are hard to define. These difficulties reflect the narrow tuning of cortical neurons which, when viewed on the population level, suggest a general sparse coding strategy. The selectivities determined experimentally also seem to match the probabilistically salient features of natural stimulation. This is what would be expected if the neural code conformed to information theoretic principles </a:t>
            </a:r>
            <a:r>
              <a:rPr lang="en">
                <a:solidFill>
                  <a:srgbClr val="0078AC"/>
                </a:solidFill>
                <a:highlight>
                  <a:srgbClr val="FFFFFF"/>
                </a:highlight>
                <a:uFill>
                  <a:noFill/>
                </a:uFill>
                <a:latin typeface="Georgia"/>
                <a:ea typeface="Georgia"/>
                <a:cs typeface="Georgia"/>
                <a:sym typeface="Georgia"/>
                <a:hlinkClick r:id="rId2"/>
              </a:rPr>
              <a:t>(Cover and Thomas 2006)</a:t>
            </a:r>
            <a:r>
              <a:rPr lang="en">
                <a:highlight>
                  <a:srgbClr val="FFFFFF"/>
                </a:highlight>
                <a:latin typeface="Georgia"/>
                <a:ea typeface="Georgia"/>
                <a:cs typeface="Georgia"/>
                <a:sym typeface="Georgia"/>
              </a:rPr>
              <a:t>.</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solidFill>
                  <a:srgbClr val="0078AC"/>
                </a:solidFill>
                <a:highlight>
                  <a:srgbClr val="FFFFFF"/>
                </a:highlight>
                <a:uFill>
                  <a:noFill/>
                </a:uFill>
                <a:latin typeface="Georgia"/>
                <a:ea typeface="Georgia"/>
                <a:cs typeface="Georgia"/>
                <a:sym typeface="Georgia"/>
                <a:hlinkClick r:id="rId3"/>
              </a:rPr>
              <a:t>Field (1987, 1994)</a:t>
            </a:r>
            <a:r>
              <a:rPr lang="en">
                <a:highlight>
                  <a:srgbClr val="FFFFFF"/>
                </a:highlight>
                <a:latin typeface="Georgia"/>
                <a:ea typeface="Georgia"/>
                <a:cs typeface="Georgia"/>
                <a:sym typeface="Georgia"/>
              </a:rPr>
              <a:t> applied this idea to simple cells in primary visual cortex suggesting that basis functions limited both in space and frequency domains (such as Gabor functions) maximize sparseness when applied to natural images. </a:t>
            </a:r>
            <a:r>
              <a:rPr lang="en">
                <a:solidFill>
                  <a:srgbClr val="0078AC"/>
                </a:solidFill>
                <a:highlight>
                  <a:srgbClr val="FFFFFF"/>
                </a:highlight>
                <a:uFill>
                  <a:noFill/>
                </a:uFill>
                <a:latin typeface="Georgia"/>
                <a:ea typeface="Georgia"/>
                <a:cs typeface="Georgia"/>
                <a:sym typeface="Georgia"/>
                <a:hlinkClick r:id="rId4"/>
              </a:rPr>
              <a:t>Olshausen and Field (2004)</a:t>
            </a:r>
            <a:r>
              <a:rPr lang="en">
                <a:highlight>
                  <a:srgbClr val="FFFFFF"/>
                </a:highlight>
                <a:latin typeface="Georgia"/>
                <a:ea typeface="Georgia"/>
                <a:cs typeface="Georgia"/>
                <a:sym typeface="Georgia"/>
              </a:rPr>
              <a:t> give examples of sparse coding in other brain regions.</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highlight>
                  <a:srgbClr val="FFFFFF"/>
                </a:highlight>
                <a:latin typeface="Georgia"/>
                <a:ea typeface="Georgia"/>
                <a:cs typeface="Georgia"/>
                <a:sym typeface="Georgia"/>
              </a:rPr>
              <a:t>Neurons with complex selectivities in higher-level visual cortex (e.g. neurons selective to faces), could be interpreted as forming sparser codewords predicted for high probability items (e.g. faces) by the </a:t>
            </a:r>
            <a:r>
              <a:rPr lang="en">
                <a:solidFill>
                  <a:srgbClr val="0078AC"/>
                </a:solidFill>
                <a:highlight>
                  <a:srgbClr val="FFFFFF"/>
                </a:highlight>
                <a:uFill>
                  <a:noFill/>
                </a:uFill>
                <a:latin typeface="Georgia"/>
                <a:ea typeface="Georgia"/>
                <a:cs typeface="Georgia"/>
                <a:sym typeface="Georgia"/>
                <a:hlinkClick r:id="rId5"/>
              </a:rPr>
              <a:t>minimum description length</a:t>
            </a:r>
            <a:r>
              <a:rPr lang="en">
                <a:highlight>
                  <a:srgbClr val="FFFFFF"/>
                </a:highlight>
                <a:latin typeface="Georgia"/>
                <a:ea typeface="Georgia"/>
                <a:cs typeface="Georgia"/>
                <a:sym typeface="Georgia"/>
              </a:rPr>
              <a:t> principle.</a:t>
            </a:r>
            <a:endParaRPr>
              <a:highlight>
                <a:srgbClr val="FFFFFF"/>
              </a:highlight>
              <a:latin typeface="Georgia"/>
              <a:ea typeface="Georgia"/>
              <a:cs typeface="Georgia"/>
              <a:sym typeface="Georgia"/>
            </a:endParaRPr>
          </a:p>
          <a:p>
            <a:pPr indent="0" lvl="0" marL="0" rtl="0" algn="l">
              <a:lnSpc>
                <a:spcPct val="150000"/>
              </a:lnSpc>
              <a:spcBef>
                <a:spcPts val="500"/>
              </a:spcBef>
              <a:spcAft>
                <a:spcPts val="0"/>
              </a:spcAft>
              <a:buNone/>
            </a:pPr>
            <a:r>
              <a:rPr lang="en">
                <a:highlight>
                  <a:srgbClr val="FFFFFF"/>
                </a:highlight>
                <a:latin typeface="Georgia"/>
                <a:ea typeface="Georgia"/>
                <a:cs typeface="Georgia"/>
                <a:sym typeface="Georgia"/>
              </a:rPr>
              <a:t>Sparse coding is also relevant to the amount of energy the brain needs to use to sustain its function. The total number of action potentials generated in a brain area is inversely related to the sparseness of the code, therefore the total energy consumption decreases with increasing sparseness. Neural activity distributions observed experimentally can be approximated by exponential distributions, which has the property of maximizing information transmission for a given mean level of activity (bits/spike) </a:t>
            </a:r>
            <a:r>
              <a:rPr lang="en">
                <a:solidFill>
                  <a:srgbClr val="0078AC"/>
                </a:solidFill>
                <a:highlight>
                  <a:srgbClr val="FFFFFF"/>
                </a:highlight>
                <a:uFill>
                  <a:noFill/>
                </a:uFill>
                <a:latin typeface="Georgia"/>
                <a:ea typeface="Georgia"/>
                <a:cs typeface="Georgia"/>
                <a:sym typeface="Georgia"/>
                <a:hlinkClick r:id="rId6"/>
              </a:rPr>
              <a:t>(Baddeley et al. 1998)</a:t>
            </a:r>
            <a:r>
              <a:rPr lang="en">
                <a:highlight>
                  <a:srgbClr val="FFFFFF"/>
                </a:highlight>
                <a:latin typeface="Georgia"/>
                <a:ea typeface="Georgia"/>
                <a:cs typeface="Georgia"/>
                <a:sym typeface="Georgia"/>
              </a:rPr>
              <a:t>.</a:t>
            </a:r>
            <a:endParaRPr>
              <a:highlight>
                <a:srgbClr val="FFFFFF"/>
              </a:highlight>
              <a:latin typeface="Georgia"/>
              <a:ea typeface="Georgia"/>
              <a:cs typeface="Georgia"/>
              <a:sym typeface="Georgia"/>
            </a:endParaRPr>
          </a:p>
          <a:p>
            <a:pPr indent="0" lvl="0" marL="0" rtl="0" algn="l">
              <a:spcBef>
                <a:spcPts val="5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youtube.com/watch?v=gU9UzFeg8f4" TargetMode="External"/><Relationship Id="rId4" Type="http://schemas.openxmlformats.org/officeDocument/2006/relationships/hyperlink" Target="https://neuronaldynamics.epfl.ch/index.html" TargetMode="External"/><Relationship Id="rId5" Type="http://schemas.openxmlformats.org/officeDocument/2006/relationships/image" Target="../media/image14.png"/><Relationship Id="rId6" Type="http://schemas.openxmlformats.org/officeDocument/2006/relationships/image" Target="../media/image40.png"/><Relationship Id="rId7" Type="http://schemas.openxmlformats.org/officeDocument/2006/relationships/image" Target="../media/image15.png"/><Relationship Id="rId8"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www.scholarpedia.org/article/Sparse_codin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1005625"/>
            <a:ext cx="8520600" cy="265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Aging Dentate Gyrus Neurogenesis for </a:t>
            </a:r>
            <a:r>
              <a:rPr lang="en"/>
              <a:t>Circuit Optimization </a:t>
            </a:r>
            <a:r>
              <a:rPr lang="en"/>
              <a:t> </a:t>
            </a:r>
            <a:endParaRPr/>
          </a:p>
        </p:txBody>
      </p:sp>
      <p:sp>
        <p:nvSpPr>
          <p:cNvPr id="55" name="Google Shape;55;p13"/>
          <p:cNvSpPr txBox="1"/>
          <p:nvPr>
            <p:ph idx="1" type="subTitle"/>
          </p:nvPr>
        </p:nvSpPr>
        <p:spPr>
          <a:xfrm>
            <a:off x="231825" y="36647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With Math and Nanoparticles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0" name="Google Shape;120;p22"/>
          <p:cNvPicPr preferRelativeResize="0"/>
          <p:nvPr/>
        </p:nvPicPr>
        <p:blipFill>
          <a:blip r:embed="rId3">
            <a:alphaModFix/>
          </a:blip>
          <a:stretch>
            <a:fillRect/>
          </a:stretch>
        </p:blipFill>
        <p:spPr>
          <a:xfrm>
            <a:off x="4440275" y="-2924950"/>
            <a:ext cx="4703725" cy="7933500"/>
          </a:xfrm>
          <a:prstGeom prst="rect">
            <a:avLst/>
          </a:prstGeom>
          <a:noFill/>
          <a:ln>
            <a:noFill/>
          </a:ln>
        </p:spPr>
      </p:pic>
      <p:pic>
        <p:nvPicPr>
          <p:cNvPr id="121" name="Google Shape;121;p22"/>
          <p:cNvPicPr preferRelativeResize="0"/>
          <p:nvPr/>
        </p:nvPicPr>
        <p:blipFill>
          <a:blip r:embed="rId4">
            <a:alphaModFix/>
          </a:blip>
          <a:stretch>
            <a:fillRect/>
          </a:stretch>
        </p:blipFill>
        <p:spPr>
          <a:xfrm>
            <a:off x="0" y="2173085"/>
            <a:ext cx="4440275" cy="74891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8" name="Google Shape;128;p23"/>
          <p:cNvPicPr preferRelativeResize="0"/>
          <p:nvPr/>
        </p:nvPicPr>
        <p:blipFill>
          <a:blip r:embed="rId3">
            <a:alphaModFix/>
          </a:blip>
          <a:stretch>
            <a:fillRect/>
          </a:stretch>
        </p:blipFill>
        <p:spPr>
          <a:xfrm>
            <a:off x="0" y="91057"/>
            <a:ext cx="9144001" cy="49613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4"/>
          <p:cNvPicPr preferRelativeResize="0"/>
          <p:nvPr/>
        </p:nvPicPr>
        <p:blipFill>
          <a:blip r:embed="rId3">
            <a:alphaModFix/>
          </a:blip>
          <a:stretch>
            <a:fillRect/>
          </a:stretch>
        </p:blipFill>
        <p:spPr>
          <a:xfrm>
            <a:off x="152400" y="152400"/>
            <a:ext cx="5804087"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Tutorial on Neural Systems Modeling</a:t>
            </a:r>
            <a:endParaRPr/>
          </a:p>
        </p:txBody>
      </p:sp>
      <p:sp>
        <p:nvSpPr>
          <p:cNvPr id="139" name="Google Shape;139;p25"/>
          <p:cNvSpPr txBox="1"/>
          <p:nvPr>
            <p:ph idx="1" type="body"/>
          </p:nvPr>
        </p:nvSpPr>
        <p:spPr>
          <a:xfrm>
            <a:off x="311700" y="1415575"/>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we model:</a:t>
            </a:r>
            <a:endParaRPr/>
          </a:p>
          <a:p>
            <a:pPr indent="0" lvl="0" marL="0" rtl="0" algn="l">
              <a:spcBef>
                <a:spcPts val="1600"/>
              </a:spcBef>
              <a:spcAft>
                <a:spcPts val="0"/>
              </a:spcAft>
              <a:buNone/>
            </a:pPr>
            <a:r>
              <a:rPr lang="en"/>
              <a:t>(omega) hubris</a:t>
            </a:r>
            <a:endParaRPr/>
          </a:p>
          <a:p>
            <a:pPr indent="0" lvl="0" marL="0" rtl="0" algn="l">
              <a:spcBef>
                <a:spcPts val="1600"/>
              </a:spcBef>
              <a:spcAft>
                <a:spcPts val="0"/>
              </a:spcAft>
              <a:buNone/>
            </a:pPr>
            <a:r>
              <a:rPr lang="en"/>
              <a:t>(alpha) fix things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Q: Who should quant?</a:t>
            </a:r>
            <a:endParaRPr/>
          </a:p>
          <a:p>
            <a:pPr indent="0" lvl="0" marL="0" rtl="0" algn="l">
              <a:spcBef>
                <a:spcPts val="1600"/>
              </a:spcBef>
              <a:spcAft>
                <a:spcPts val="0"/>
              </a:spcAft>
              <a:buNone/>
            </a:pPr>
            <a:r>
              <a:rPr lang="en"/>
              <a:t>A: Each entity trying to do either alpha, omega, or both</a:t>
            </a:r>
            <a:endParaRPr/>
          </a:p>
          <a:p>
            <a:pPr indent="0" lvl="0" marL="0" rtl="0" algn="l">
              <a:spcBef>
                <a:spcPts val="1600"/>
              </a:spcBef>
              <a:spcAft>
                <a:spcPts val="1600"/>
              </a:spcAft>
              <a:buNone/>
            </a:pPr>
            <a:r>
              <a:t/>
            </a:r>
            <a:endParaRPr/>
          </a:p>
        </p:txBody>
      </p:sp>
      <p:pic>
        <p:nvPicPr>
          <p:cNvPr id="140" name="Google Shape;140;p25"/>
          <p:cNvPicPr preferRelativeResize="0"/>
          <p:nvPr/>
        </p:nvPicPr>
        <p:blipFill>
          <a:blip r:embed="rId3">
            <a:alphaModFix/>
          </a:blip>
          <a:stretch>
            <a:fillRect/>
          </a:stretch>
        </p:blipFill>
        <p:spPr>
          <a:xfrm>
            <a:off x="3415700" y="555600"/>
            <a:ext cx="2312600" cy="2964875"/>
          </a:xfrm>
          <a:prstGeom prst="rect">
            <a:avLst/>
          </a:prstGeom>
          <a:noFill/>
          <a:ln>
            <a:noFill/>
          </a:ln>
        </p:spPr>
      </p:pic>
      <p:sp>
        <p:nvSpPr>
          <p:cNvPr id="141" name="Google Shape;141;p25"/>
          <p:cNvSpPr txBox="1"/>
          <p:nvPr/>
        </p:nvSpPr>
        <p:spPr>
          <a:xfrm>
            <a:off x="6442375" y="519550"/>
            <a:ext cx="2026200" cy="38301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Mathboxs 1.1, 1.2, 4.2, 4.3, then onto papers!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862000" y="-112125"/>
            <a:ext cx="8636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basic organization and computational reasons for decay </a:t>
            </a:r>
            <a:endParaRPr/>
          </a:p>
        </p:txBody>
      </p:sp>
      <p:sp>
        <p:nvSpPr>
          <p:cNvPr id="147" name="Google Shape;147;p2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8" name="Google Shape;148;p26"/>
          <p:cNvPicPr preferRelativeResize="0"/>
          <p:nvPr/>
        </p:nvPicPr>
        <p:blipFill>
          <a:blip r:embed="rId3">
            <a:alphaModFix/>
          </a:blip>
          <a:stretch>
            <a:fillRect/>
          </a:stretch>
        </p:blipFill>
        <p:spPr>
          <a:xfrm>
            <a:off x="3497025" y="1995900"/>
            <a:ext cx="5719500" cy="3231044"/>
          </a:xfrm>
          <a:prstGeom prst="rect">
            <a:avLst/>
          </a:prstGeom>
          <a:noFill/>
          <a:ln>
            <a:noFill/>
          </a:ln>
        </p:spPr>
      </p:pic>
      <p:pic>
        <p:nvPicPr>
          <p:cNvPr id="149" name="Google Shape;149;p26"/>
          <p:cNvPicPr preferRelativeResize="0"/>
          <p:nvPr/>
        </p:nvPicPr>
        <p:blipFill>
          <a:blip r:embed="rId4">
            <a:alphaModFix/>
          </a:blip>
          <a:stretch>
            <a:fillRect/>
          </a:stretch>
        </p:blipFill>
        <p:spPr>
          <a:xfrm>
            <a:off x="0" y="1227833"/>
            <a:ext cx="3497026" cy="38431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review of the process...</a:t>
            </a:r>
            <a:endParaRPr/>
          </a:p>
        </p:txBody>
      </p:sp>
      <p:pic>
        <p:nvPicPr>
          <p:cNvPr id="155" name="Google Shape;155;p27"/>
          <p:cNvPicPr preferRelativeResize="0"/>
          <p:nvPr/>
        </p:nvPicPr>
        <p:blipFill>
          <a:blip r:embed="rId3">
            <a:alphaModFix/>
          </a:blip>
          <a:stretch>
            <a:fillRect/>
          </a:stretch>
        </p:blipFill>
        <p:spPr>
          <a:xfrm>
            <a:off x="152400" y="1170125"/>
            <a:ext cx="7030217"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191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with two vectors =&gt; matrix</a:t>
            </a:r>
            <a:endParaRPr/>
          </a:p>
        </p:txBody>
      </p:sp>
      <p:sp>
        <p:nvSpPr>
          <p:cNvPr id="161" name="Google Shape;161;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2" name="Google Shape;162;p28"/>
          <p:cNvPicPr preferRelativeResize="0"/>
          <p:nvPr/>
        </p:nvPicPr>
        <p:blipFill>
          <a:blip r:embed="rId3">
            <a:alphaModFix/>
          </a:blip>
          <a:stretch>
            <a:fillRect/>
          </a:stretch>
        </p:blipFill>
        <p:spPr>
          <a:xfrm>
            <a:off x="0" y="763939"/>
            <a:ext cx="9143998" cy="43795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9"/>
          <p:cNvSpPr txBox="1"/>
          <p:nvPr>
            <p:ph type="title"/>
          </p:nvPr>
        </p:nvSpPr>
        <p:spPr>
          <a:xfrm>
            <a:off x="311700" y="539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matrices=&gt;  another matrix</a:t>
            </a:r>
            <a:endParaRPr/>
          </a:p>
        </p:txBody>
      </p:sp>
      <p:sp>
        <p:nvSpPr>
          <p:cNvPr id="168" name="Google Shape;168;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9" name="Google Shape;169;p29"/>
          <p:cNvPicPr preferRelativeResize="0"/>
          <p:nvPr/>
        </p:nvPicPr>
        <p:blipFill>
          <a:blip r:embed="rId3">
            <a:alphaModFix/>
          </a:blip>
          <a:stretch>
            <a:fillRect/>
          </a:stretch>
        </p:blipFill>
        <p:spPr>
          <a:xfrm rot="5400000">
            <a:off x="736713" y="374974"/>
            <a:ext cx="4420224" cy="58936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0" y="126125"/>
            <a:ext cx="3125400" cy="358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Impaired neurogenesis of the dentate gyrus is associated with pattern separation deficits: A computational study</a:t>
            </a:r>
            <a:endParaRPr/>
          </a:p>
        </p:txBody>
      </p:sp>
      <p:sp>
        <p:nvSpPr>
          <p:cNvPr id="175" name="Google Shape;175;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6" name="Google Shape;176;p30"/>
          <p:cNvPicPr preferRelativeResize="0"/>
          <p:nvPr/>
        </p:nvPicPr>
        <p:blipFill>
          <a:blip r:embed="rId3">
            <a:alphaModFix/>
          </a:blip>
          <a:stretch>
            <a:fillRect/>
          </a:stretch>
        </p:blipFill>
        <p:spPr>
          <a:xfrm>
            <a:off x="3047500" y="-1886225"/>
            <a:ext cx="6096501" cy="73100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99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 1:(a) Context, and (b) SE decay curve</a:t>
            </a:r>
            <a:endParaRPr/>
          </a:p>
        </p:txBody>
      </p:sp>
      <p:sp>
        <p:nvSpPr>
          <p:cNvPr id="182" name="Google Shape;182;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3" name="Google Shape;183;p31"/>
          <p:cNvPicPr preferRelativeResize="0"/>
          <p:nvPr/>
        </p:nvPicPr>
        <p:blipFill>
          <a:blip r:embed="rId3">
            <a:alphaModFix/>
          </a:blip>
          <a:stretch>
            <a:fillRect/>
          </a:stretch>
        </p:blipFill>
        <p:spPr>
          <a:xfrm>
            <a:off x="0" y="597225"/>
            <a:ext cx="4649401" cy="2982176"/>
          </a:xfrm>
          <a:prstGeom prst="rect">
            <a:avLst/>
          </a:prstGeom>
          <a:noFill/>
          <a:ln>
            <a:noFill/>
          </a:ln>
        </p:spPr>
      </p:pic>
      <p:pic>
        <p:nvPicPr>
          <p:cNvPr id="184" name="Google Shape;184;p31"/>
          <p:cNvPicPr preferRelativeResize="0"/>
          <p:nvPr/>
        </p:nvPicPr>
        <p:blipFill>
          <a:blip r:embed="rId4">
            <a:alphaModFix/>
          </a:blip>
          <a:stretch>
            <a:fillRect/>
          </a:stretch>
        </p:blipFill>
        <p:spPr>
          <a:xfrm>
            <a:off x="4371824" y="597224"/>
            <a:ext cx="4772175" cy="2544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Principles of Neural Information Theory</a:t>
            </a:r>
            <a:endParaRPr i="1"/>
          </a:p>
        </p:txBody>
      </p:sp>
      <p:sp>
        <p:nvSpPr>
          <p:cNvPr id="61" name="Google Shape;61;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Icebreaker: What did we learn from the forbidden reading?</a:t>
            </a:r>
            <a:endParaRPr/>
          </a:p>
        </p:txBody>
      </p:sp>
      <p:sp>
        <p:nvSpPr>
          <p:cNvPr id="62" name="Google Shape;62;p14"/>
          <p:cNvSpPr txBox="1"/>
          <p:nvPr/>
        </p:nvSpPr>
        <p:spPr>
          <a:xfrm>
            <a:off x="1016250" y="4147975"/>
            <a:ext cx="7350300" cy="8574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One step further…</a:t>
            </a:r>
            <a:r>
              <a:rPr b="1" lang="en"/>
              <a:t> Source Coding Theorem</a:t>
            </a:r>
            <a:r>
              <a:rPr lang="en"/>
              <a:t> in a (theoretically) noiseless channel:</a:t>
            </a:r>
            <a:endParaRPr/>
          </a:p>
          <a:p>
            <a:pPr indent="0" lvl="0" marL="0" rtl="0" algn="l">
              <a:spcBef>
                <a:spcPts val="0"/>
              </a:spcBef>
              <a:spcAft>
                <a:spcPts val="0"/>
              </a:spcAft>
              <a:buNone/>
            </a:pPr>
            <a:r>
              <a:rPr lang="en"/>
              <a:t>Page 18, </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governing equations, perhaps with demo</a:t>
            </a:r>
            <a:endParaRPr/>
          </a:p>
        </p:txBody>
      </p:sp>
      <p:sp>
        <p:nvSpPr>
          <p:cNvPr id="190" name="Google Shape;190;p32"/>
          <p:cNvSpPr txBox="1"/>
          <p:nvPr>
            <p:ph idx="1" type="body"/>
          </p:nvPr>
        </p:nvSpPr>
        <p:spPr>
          <a:xfrm>
            <a:off x="311700" y="3661525"/>
            <a:ext cx="5589000" cy="148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For more, start with </a:t>
            </a:r>
            <a:r>
              <a:rPr lang="en"/>
              <a:t>Leaky Integrate-and-Fire Model</a:t>
            </a:r>
            <a:r>
              <a:rPr lang="en"/>
              <a:t> </a:t>
            </a:r>
            <a:r>
              <a:rPr lang="en" sz="1100" u="sng">
                <a:solidFill>
                  <a:schemeClr val="hlink"/>
                </a:solidFill>
                <a:hlinkClick r:id="rId3"/>
              </a:rPr>
              <a:t>https://www.youtube.com/watch?v=gU9UzFeg8f4</a:t>
            </a:r>
            <a:r>
              <a:rPr lang="en"/>
              <a:t> , from Neural Dynamics book and MOOC </a:t>
            </a:r>
            <a:r>
              <a:rPr lang="en" sz="1100" u="sng">
                <a:solidFill>
                  <a:schemeClr val="hlink"/>
                </a:solidFill>
                <a:hlinkClick r:id="rId4"/>
              </a:rPr>
              <a:t>https://neuronaldynamics.epfl.ch/index.html</a:t>
            </a:r>
            <a:endParaRPr/>
          </a:p>
        </p:txBody>
      </p:sp>
      <p:pic>
        <p:nvPicPr>
          <p:cNvPr id="191" name="Google Shape;191;p32"/>
          <p:cNvPicPr preferRelativeResize="0"/>
          <p:nvPr/>
        </p:nvPicPr>
        <p:blipFill>
          <a:blip r:embed="rId5">
            <a:alphaModFix/>
          </a:blip>
          <a:stretch>
            <a:fillRect/>
          </a:stretch>
        </p:blipFill>
        <p:spPr>
          <a:xfrm>
            <a:off x="3126999" y="1017725"/>
            <a:ext cx="6077176" cy="1888725"/>
          </a:xfrm>
          <a:prstGeom prst="rect">
            <a:avLst/>
          </a:prstGeom>
          <a:noFill/>
          <a:ln>
            <a:noFill/>
          </a:ln>
        </p:spPr>
      </p:pic>
      <p:pic>
        <p:nvPicPr>
          <p:cNvPr id="192" name="Google Shape;192;p32"/>
          <p:cNvPicPr preferRelativeResize="0"/>
          <p:nvPr/>
        </p:nvPicPr>
        <p:blipFill>
          <a:blip r:embed="rId6">
            <a:alphaModFix/>
          </a:blip>
          <a:stretch>
            <a:fillRect/>
          </a:stretch>
        </p:blipFill>
        <p:spPr>
          <a:xfrm>
            <a:off x="5900750" y="3661525"/>
            <a:ext cx="2931550" cy="1481974"/>
          </a:xfrm>
          <a:prstGeom prst="rect">
            <a:avLst/>
          </a:prstGeom>
          <a:noFill/>
          <a:ln>
            <a:noFill/>
          </a:ln>
        </p:spPr>
      </p:pic>
      <p:sp>
        <p:nvSpPr>
          <p:cNvPr id="193" name="Google Shape;193;p32"/>
          <p:cNvSpPr txBox="1"/>
          <p:nvPr/>
        </p:nvSpPr>
        <p:spPr>
          <a:xfrm>
            <a:off x="6343825" y="3188225"/>
            <a:ext cx="20454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Evaluation Measure:</a:t>
            </a:r>
            <a:endParaRPr>
              <a:highlight>
                <a:srgbClr val="FFFFFF"/>
              </a:highlight>
            </a:endParaRPr>
          </a:p>
        </p:txBody>
      </p:sp>
      <p:sp>
        <p:nvSpPr>
          <p:cNvPr id="194" name="Google Shape;194;p32"/>
          <p:cNvSpPr txBox="1"/>
          <p:nvPr/>
        </p:nvSpPr>
        <p:spPr>
          <a:xfrm>
            <a:off x="421100" y="984150"/>
            <a:ext cx="2316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Update Synchrony:</a:t>
            </a:r>
            <a:endParaRPr>
              <a:highlight>
                <a:srgbClr val="FFFFFF"/>
              </a:highlight>
            </a:endParaRPr>
          </a:p>
        </p:txBody>
      </p:sp>
      <p:pic>
        <p:nvPicPr>
          <p:cNvPr id="195" name="Google Shape;195;p32"/>
          <p:cNvPicPr preferRelativeResize="0"/>
          <p:nvPr/>
        </p:nvPicPr>
        <p:blipFill>
          <a:blip r:embed="rId7">
            <a:alphaModFix/>
          </a:blip>
          <a:stretch>
            <a:fillRect/>
          </a:stretch>
        </p:blipFill>
        <p:spPr>
          <a:xfrm>
            <a:off x="0" y="1289649"/>
            <a:ext cx="3001486" cy="572700"/>
          </a:xfrm>
          <a:prstGeom prst="rect">
            <a:avLst/>
          </a:prstGeom>
          <a:noFill/>
          <a:ln>
            <a:noFill/>
          </a:ln>
        </p:spPr>
      </p:pic>
      <p:pic>
        <p:nvPicPr>
          <p:cNvPr id="196" name="Google Shape;196;p32"/>
          <p:cNvPicPr preferRelativeResize="0"/>
          <p:nvPr/>
        </p:nvPicPr>
        <p:blipFill>
          <a:blip r:embed="rId8">
            <a:alphaModFix/>
          </a:blip>
          <a:stretch>
            <a:fillRect/>
          </a:stretch>
        </p:blipFill>
        <p:spPr>
          <a:xfrm>
            <a:off x="0" y="1862346"/>
            <a:ext cx="2625637" cy="1888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3"/>
          <p:cNvSpPr txBox="1"/>
          <p:nvPr>
            <p:ph type="title"/>
          </p:nvPr>
        </p:nvSpPr>
        <p:spPr>
          <a:xfrm>
            <a:off x="-86750" y="270175"/>
            <a:ext cx="9144000" cy="8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 2 Separation Efficiency over diff. neurogenesis rates</a:t>
            </a:r>
            <a:endParaRPr/>
          </a:p>
        </p:txBody>
      </p:sp>
      <p:sp>
        <p:nvSpPr>
          <p:cNvPr id="202" name="Google Shape;202;p33"/>
          <p:cNvSpPr txBox="1"/>
          <p:nvPr>
            <p:ph idx="1" type="body"/>
          </p:nvPr>
        </p:nvSpPr>
        <p:spPr>
          <a:xfrm>
            <a:off x="4033725" y="1152475"/>
            <a:ext cx="4798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excitatory neurogenesis, just interneurons</a:t>
            </a:r>
            <a:endParaRPr/>
          </a:p>
          <a:p>
            <a:pPr indent="0" lvl="0" marL="0" rtl="0" algn="l">
              <a:spcBef>
                <a:spcPts val="1600"/>
              </a:spcBef>
              <a:spcAft>
                <a:spcPts val="0"/>
              </a:spcAft>
              <a:buNone/>
            </a:pPr>
            <a:r>
              <a:rPr lang="en"/>
              <a:t>Max avg SE @ 0.4 neurogenesis rate</a:t>
            </a:r>
            <a:endParaRPr/>
          </a:p>
          <a:p>
            <a:pPr indent="0" lvl="0" marL="0" rtl="0" algn="l">
              <a:spcBef>
                <a:spcPts val="1600"/>
              </a:spcBef>
              <a:spcAft>
                <a:spcPts val="1600"/>
              </a:spcAft>
              <a:buNone/>
            </a:pPr>
            <a:r>
              <a:rPr lang="en"/>
              <a:t>Marked decrease in SE esp above 0.6</a:t>
            </a:r>
            <a:endParaRPr/>
          </a:p>
        </p:txBody>
      </p:sp>
      <p:pic>
        <p:nvPicPr>
          <p:cNvPr id="203" name="Google Shape;203;p33"/>
          <p:cNvPicPr preferRelativeResize="0"/>
          <p:nvPr/>
        </p:nvPicPr>
        <p:blipFill>
          <a:blip r:embed="rId3">
            <a:alphaModFix/>
          </a:blip>
          <a:stretch>
            <a:fillRect/>
          </a:stretch>
        </p:blipFill>
        <p:spPr>
          <a:xfrm>
            <a:off x="0" y="792750"/>
            <a:ext cx="4033725" cy="4135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4"/>
          <p:cNvSpPr txBox="1"/>
          <p:nvPr>
            <p:ph type="title"/>
          </p:nvPr>
        </p:nvSpPr>
        <p:spPr>
          <a:xfrm>
            <a:off x="0" y="0"/>
            <a:ext cx="4108800" cy="215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 3: Interneuron neurogenesis on DG activity w/ diff input intensities across neuron lifespan</a:t>
            </a:r>
            <a:endParaRPr/>
          </a:p>
        </p:txBody>
      </p:sp>
      <p:sp>
        <p:nvSpPr>
          <p:cNvPr id="209" name="Google Shape;209;p34"/>
          <p:cNvSpPr txBox="1"/>
          <p:nvPr>
            <p:ph idx="1" type="body"/>
          </p:nvPr>
        </p:nvSpPr>
        <p:spPr>
          <a:xfrm>
            <a:off x="-78200" y="2234375"/>
            <a:ext cx="8520600" cy="24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Interneuron -genesis ^I(t)inhibitory, drop activity</a:t>
            </a:r>
            <a:endParaRPr/>
          </a:p>
          <a:p>
            <a:pPr indent="0" lvl="0" marL="0" rtl="0" algn="l">
              <a:spcBef>
                <a:spcPts val="1600"/>
              </a:spcBef>
              <a:spcAft>
                <a:spcPts val="1600"/>
              </a:spcAft>
              <a:buNone/>
            </a:pPr>
            <a:r>
              <a:rPr lang="en"/>
              <a:t>Max effect for middle aged, low info output</a:t>
            </a:r>
            <a:endParaRPr/>
          </a:p>
        </p:txBody>
      </p:sp>
      <p:pic>
        <p:nvPicPr>
          <p:cNvPr id="210" name="Google Shape;210;p34"/>
          <p:cNvPicPr preferRelativeResize="0"/>
          <p:nvPr/>
        </p:nvPicPr>
        <p:blipFill>
          <a:blip r:embed="rId3">
            <a:alphaModFix/>
          </a:blip>
          <a:stretch>
            <a:fillRect/>
          </a:stretch>
        </p:blipFill>
        <p:spPr>
          <a:xfrm>
            <a:off x="4777474" y="497637"/>
            <a:ext cx="4366525" cy="4726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175" y="555600"/>
            <a:ext cx="5639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Fig4: SE w/ &amp; w/o exc. &amp; inh. neurogenesis</a:t>
            </a:r>
            <a:endParaRPr/>
          </a:p>
        </p:txBody>
      </p:sp>
      <p:sp>
        <p:nvSpPr>
          <p:cNvPr id="216" name="Google Shape;216;p3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w/o inhibitory neurogenesis, SE drops</a:t>
            </a:r>
            <a:endParaRPr/>
          </a:p>
        </p:txBody>
      </p:sp>
      <p:pic>
        <p:nvPicPr>
          <p:cNvPr id="217" name="Google Shape;217;p35"/>
          <p:cNvPicPr preferRelativeResize="0"/>
          <p:nvPr/>
        </p:nvPicPr>
        <p:blipFill>
          <a:blip r:embed="rId3">
            <a:alphaModFix/>
          </a:blip>
          <a:stretch>
            <a:fillRect/>
          </a:stretch>
        </p:blipFill>
        <p:spPr>
          <a:xfrm>
            <a:off x="5708500" y="152400"/>
            <a:ext cx="3291755" cy="4838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75200" y="247200"/>
            <a:ext cx="9068700" cy="5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Fig5: Surface of Optimized SE for Exc. vs Inh. neurogenesis rates</a:t>
            </a:r>
            <a:endParaRPr/>
          </a:p>
        </p:txBody>
      </p:sp>
      <p:sp>
        <p:nvSpPr>
          <p:cNvPr id="223" name="Google Shape;223;p36"/>
          <p:cNvSpPr txBox="1"/>
          <p:nvPr>
            <p:ph idx="1" type="body"/>
          </p:nvPr>
        </p:nvSpPr>
        <p:spPr>
          <a:xfrm>
            <a:off x="75200" y="1389600"/>
            <a:ext cx="3198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 inputs: Max @ neurogenesis = 0.6 exc., 0.4 inh.</a:t>
            </a:r>
            <a:endParaRPr/>
          </a:p>
          <a:p>
            <a:pPr indent="0" lvl="0" marL="0" rtl="0" algn="l">
              <a:spcBef>
                <a:spcPts val="1600"/>
              </a:spcBef>
              <a:spcAft>
                <a:spcPts val="1600"/>
              </a:spcAft>
              <a:buNone/>
            </a:pPr>
            <a:r>
              <a:rPr lang="en"/>
              <a:t>Dif intensities: Max @ neurogenesis= 0.5 exc., 0.4 inh.</a:t>
            </a:r>
            <a:endParaRPr/>
          </a:p>
        </p:txBody>
      </p:sp>
      <p:pic>
        <p:nvPicPr>
          <p:cNvPr id="224" name="Google Shape;224;p36"/>
          <p:cNvPicPr preferRelativeResize="0"/>
          <p:nvPr/>
        </p:nvPicPr>
        <p:blipFill>
          <a:blip r:embed="rId3">
            <a:alphaModFix/>
          </a:blip>
          <a:stretch>
            <a:fillRect/>
          </a:stretch>
        </p:blipFill>
        <p:spPr>
          <a:xfrm>
            <a:off x="3274100" y="874038"/>
            <a:ext cx="5719499" cy="36949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 Paper A: Conclusions</a:t>
            </a:r>
            <a:endParaRPr/>
          </a:p>
        </p:txBody>
      </p:sp>
      <p:sp>
        <p:nvSpPr>
          <p:cNvPr id="230" name="Google Shape;230;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Providing a physical quantification of information permits optimization analysis</a:t>
            </a:r>
            <a:endParaRPr/>
          </a:p>
          <a:p>
            <a:pPr indent="0" lvl="0" marL="0" rtl="0" algn="l">
              <a:spcBef>
                <a:spcPts val="1600"/>
              </a:spcBef>
              <a:spcAft>
                <a:spcPts val="0"/>
              </a:spcAft>
              <a:buNone/>
            </a:pPr>
            <a:r>
              <a:rPr lang="en"/>
              <a:t>Models help us formulate formal hypothesizes that words alone fail to define</a:t>
            </a:r>
            <a:endParaRPr/>
          </a:p>
          <a:p>
            <a:pPr indent="0" lvl="0" marL="0" rtl="0" algn="l">
              <a:spcBef>
                <a:spcPts val="1600"/>
              </a:spcBef>
              <a:spcAft>
                <a:spcPts val="1600"/>
              </a:spcAft>
              <a:buNone/>
            </a:pPr>
            <a:r>
              <a:rPr lang="en"/>
              <a:t>Exc. and inh. Neurogenesis must be balanced for proper separation efficiency in the sparse environment established with this computational model representing DG circuitry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8"/>
          <p:cNvSpPr txBox="1"/>
          <p:nvPr>
            <p:ph type="title"/>
          </p:nvPr>
        </p:nvSpPr>
        <p:spPr>
          <a:xfrm>
            <a:off x="311700" y="445025"/>
            <a:ext cx="8520600" cy="12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Targeting Adult Neurogenesis to Optimize Hippocampal Circuits in Aging by Kathleen M. McAvoy &amp; Amar Sahay</a:t>
            </a:r>
            <a:endParaRPr/>
          </a:p>
        </p:txBody>
      </p:sp>
      <p:sp>
        <p:nvSpPr>
          <p:cNvPr id="236" name="Google Shape;236;p38"/>
          <p:cNvSpPr txBox="1"/>
          <p:nvPr>
            <p:ph idx="1" type="body"/>
          </p:nvPr>
        </p:nvSpPr>
        <p:spPr>
          <a:xfrm>
            <a:off x="311700" y="1819775"/>
            <a:ext cx="8520600" cy="274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t>Millions of individuals suffer from age-related cognitive decline, defined by impaired memory precision. Increased understanding of hippocampal circuit mechanisms underlying memory formation suggests a role for computational processes such as pattern separation and pattern completion in memory precision. We describe evidence implicating the dentate gyrus-CA3 circuit in pattern separation and completion, and examine alterations in dentate gyrus-CA3 circuit structure and function with aging. We discuss the role of adult hippocampal neurogenesis in memory precision in adulthood and aging, as well as the circuit mechanisms underlying the integration and encoding functions of adult-born dentate granule cells. We posit that understanding these circuit mechanisms will permit generation of circuit-based endophenotypes that will edify new therapeutic strategies to optimize hippocampal encoding during aging.</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 of Background Paper B, sections</a:t>
            </a:r>
            <a:endParaRPr/>
          </a:p>
        </p:txBody>
      </p:sp>
      <p:sp>
        <p:nvSpPr>
          <p:cNvPr id="242" name="Google Shape;242;p3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Introduction</a:t>
            </a:r>
            <a:endParaRPr/>
          </a:p>
          <a:p>
            <a:pPr indent="-317500" lvl="0" marL="457200" rtl="0" algn="l">
              <a:spcBef>
                <a:spcPts val="0"/>
              </a:spcBef>
              <a:spcAft>
                <a:spcPts val="0"/>
              </a:spcAft>
              <a:buClr>
                <a:srgbClr val="FFFF00"/>
              </a:buClr>
              <a:buSzPts val="1400"/>
              <a:buChar char="❖"/>
            </a:pPr>
            <a:r>
              <a:rPr lang="en">
                <a:solidFill>
                  <a:srgbClr val="FFFF00"/>
                </a:solidFill>
              </a:rPr>
              <a:t>Memory Precision is Impaired With Aging</a:t>
            </a:r>
            <a:endParaRPr>
              <a:solidFill>
                <a:srgbClr val="FFFF00"/>
              </a:solidFill>
            </a:endParaRPr>
          </a:p>
          <a:p>
            <a:pPr indent="-317500" lvl="0" marL="457200" rtl="0" algn="l">
              <a:spcBef>
                <a:spcPts val="0"/>
              </a:spcBef>
              <a:spcAft>
                <a:spcPts val="0"/>
              </a:spcAft>
              <a:buSzPts val="1400"/>
              <a:buChar char="❖"/>
            </a:pPr>
            <a:r>
              <a:rPr lang="en"/>
              <a:t>The DG–CA3 Circuit Supports Pattern Separation and Pattern Completion in Rodents and Humans</a:t>
            </a:r>
            <a:endParaRPr/>
          </a:p>
          <a:p>
            <a:pPr indent="-317500" lvl="0" marL="457200" rtl="0" algn="l">
              <a:spcBef>
                <a:spcPts val="0"/>
              </a:spcBef>
              <a:spcAft>
                <a:spcPts val="0"/>
              </a:spcAft>
              <a:buClr>
                <a:srgbClr val="FFFF00"/>
              </a:buClr>
              <a:buSzPts val="1400"/>
              <a:buChar char="❖"/>
            </a:pPr>
            <a:r>
              <a:rPr lang="en">
                <a:solidFill>
                  <a:srgbClr val="FFFF00"/>
                </a:solidFill>
              </a:rPr>
              <a:t>Age-Related Changes in DG–CA3 Functions in Rodents</a:t>
            </a:r>
            <a:endParaRPr>
              <a:solidFill>
                <a:srgbClr val="FFFF00"/>
              </a:solidFill>
            </a:endParaRPr>
          </a:p>
          <a:p>
            <a:pPr indent="-317500" lvl="0" marL="457200" rtl="0" algn="l">
              <a:spcBef>
                <a:spcPts val="0"/>
              </a:spcBef>
              <a:spcAft>
                <a:spcPts val="0"/>
              </a:spcAft>
              <a:buSzPts val="1400"/>
              <a:buChar char="❖"/>
            </a:pPr>
            <a:r>
              <a:rPr lang="en"/>
              <a:t>Age-Related Changes in DG–CA3 Functions in Humans</a:t>
            </a:r>
            <a:endParaRPr/>
          </a:p>
          <a:p>
            <a:pPr indent="-317500" lvl="0" marL="457200" rtl="0" algn="l">
              <a:spcBef>
                <a:spcPts val="0"/>
              </a:spcBef>
              <a:spcAft>
                <a:spcPts val="0"/>
              </a:spcAft>
              <a:buClr>
                <a:srgbClr val="FFFF00"/>
              </a:buClr>
              <a:buSzPts val="1400"/>
              <a:buChar char="❖"/>
            </a:pPr>
            <a:r>
              <a:rPr lang="en">
                <a:solidFill>
                  <a:srgbClr val="FFFF00"/>
                </a:solidFill>
              </a:rPr>
              <a:t>Age-Related Changes in DG–CA3 Structure and Connectivity</a:t>
            </a:r>
            <a:endParaRPr>
              <a:solidFill>
                <a:srgbClr val="FFFF00"/>
              </a:solidFill>
            </a:endParaRPr>
          </a:p>
          <a:p>
            <a:pPr indent="-317500" lvl="0" marL="457200" rtl="0" algn="l">
              <a:spcBef>
                <a:spcPts val="0"/>
              </a:spcBef>
              <a:spcAft>
                <a:spcPts val="0"/>
              </a:spcAft>
              <a:buSzPts val="1400"/>
              <a:buChar char="❖"/>
            </a:pPr>
            <a:r>
              <a:rPr lang="en"/>
              <a:t>Neurogenesis Decreases With Aging and Adult-Born DGCs Contribute to Pattern Separation</a:t>
            </a:r>
            <a:endParaRPr/>
          </a:p>
        </p:txBody>
      </p:sp>
      <p:sp>
        <p:nvSpPr>
          <p:cNvPr id="243" name="Google Shape;243;p3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00"/>
              </a:buClr>
              <a:buSzPts val="1400"/>
              <a:buChar char="❖"/>
            </a:pPr>
            <a:r>
              <a:rPr lang="en">
                <a:solidFill>
                  <a:srgbClr val="FFFF00"/>
                </a:solidFill>
              </a:rPr>
              <a:t>Circuit Mechanisms Underlying the Functions of Adult-Born DGCs in Memory Encoding</a:t>
            </a:r>
            <a:endParaRPr>
              <a:solidFill>
                <a:srgbClr val="FFFF00"/>
              </a:solidFill>
            </a:endParaRPr>
          </a:p>
          <a:p>
            <a:pPr indent="-304800" lvl="1" marL="914400" rtl="0" algn="l">
              <a:spcBef>
                <a:spcPts val="0"/>
              </a:spcBef>
              <a:spcAft>
                <a:spcPts val="0"/>
              </a:spcAft>
              <a:buSzPts val="1200"/>
              <a:buChar char="➢"/>
            </a:pPr>
            <a:r>
              <a:rPr lang="en"/>
              <a:t>Adult-Born DGCs Exert Feedback Inhibition Onto the DG to Promote Sparseness</a:t>
            </a:r>
            <a:endParaRPr/>
          </a:p>
          <a:p>
            <a:pPr indent="-304800" lvl="1" marL="914400" rtl="0" algn="l">
              <a:spcBef>
                <a:spcPts val="0"/>
              </a:spcBef>
              <a:spcAft>
                <a:spcPts val="0"/>
              </a:spcAft>
              <a:buClr>
                <a:srgbClr val="FFFFFF"/>
              </a:buClr>
              <a:buSzPts val="1200"/>
              <a:buChar char="➢"/>
            </a:pPr>
            <a:r>
              <a:rPr lang="en">
                <a:solidFill>
                  <a:srgbClr val="FFFFFF"/>
                </a:solidFill>
              </a:rPr>
              <a:t>Adult-Born DGCs May Modulate Feed-Forward Inhibition in DG–CA3 Circuit</a:t>
            </a:r>
            <a:endParaRPr>
              <a:solidFill>
                <a:srgbClr val="FFFFFF"/>
              </a:solidFill>
            </a:endParaRPr>
          </a:p>
          <a:p>
            <a:pPr indent="-317500" lvl="0" marL="457200" rtl="0" algn="l">
              <a:spcBef>
                <a:spcPts val="0"/>
              </a:spcBef>
              <a:spcAft>
                <a:spcPts val="0"/>
              </a:spcAft>
              <a:buSzPts val="1400"/>
              <a:buChar char="❖"/>
            </a:pPr>
            <a:r>
              <a:rPr lang="en"/>
              <a:t>Targeting Adult Neurogenesis to Improve DG–CA3 Functions in Aging</a:t>
            </a:r>
            <a:endParaRPr/>
          </a:p>
          <a:p>
            <a:pPr indent="-304800" lvl="1" marL="914400" rtl="0" algn="l">
              <a:spcBef>
                <a:spcPts val="0"/>
              </a:spcBef>
              <a:spcAft>
                <a:spcPts val="0"/>
              </a:spcAft>
              <a:buSzPts val="1200"/>
              <a:buChar char="➢"/>
            </a:pPr>
            <a:r>
              <a:rPr lang="en"/>
              <a:t>Promoting Integration of Adult-Born DGCs Into the Hippocampal Circuit</a:t>
            </a:r>
            <a:endParaRPr/>
          </a:p>
          <a:p>
            <a:pPr indent="-304800" lvl="1" marL="914400" rtl="0" algn="l">
              <a:spcBef>
                <a:spcPts val="0"/>
              </a:spcBef>
              <a:spcAft>
                <a:spcPts val="0"/>
              </a:spcAft>
              <a:buClr>
                <a:srgbClr val="FFFFFF"/>
              </a:buClr>
              <a:buSzPts val="1200"/>
              <a:buChar char="➢"/>
            </a:pPr>
            <a:r>
              <a:rPr lang="en">
                <a:solidFill>
                  <a:srgbClr val="FFFFFF"/>
                </a:solidFill>
              </a:rPr>
              <a:t>Removing the Brakes on Neural Stem Cell Activation</a:t>
            </a:r>
            <a:endParaRPr>
              <a:solidFill>
                <a:srgbClr val="FFFFFF"/>
              </a:solidFill>
            </a:endParaRPr>
          </a:p>
          <a:p>
            <a:pPr indent="-317500" lvl="0" marL="457200" rtl="0" algn="l">
              <a:spcBef>
                <a:spcPts val="0"/>
              </a:spcBef>
              <a:spcAft>
                <a:spcPts val="0"/>
              </a:spcAft>
              <a:buClr>
                <a:srgbClr val="FFFF00"/>
              </a:buClr>
              <a:buSzPts val="1400"/>
              <a:buChar char="❖"/>
            </a:pPr>
            <a:r>
              <a:rPr lang="en">
                <a:solidFill>
                  <a:srgbClr val="FFFF00"/>
                </a:solidFill>
              </a:rPr>
              <a:t>Towards Healthy Cognitive Aging in the Future</a:t>
            </a:r>
            <a:endParaRPr>
              <a:solidFill>
                <a:srgbClr val="FF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2"/>
              </a:buClr>
              <a:buSzPts val="1400"/>
              <a:buChar char="❖"/>
            </a:pPr>
            <a:r>
              <a:rPr lang="en" sz="1400">
                <a:solidFill>
                  <a:schemeClr val="lt2"/>
                </a:solidFill>
              </a:rPr>
              <a:t>Introduction</a:t>
            </a:r>
            <a:endParaRPr/>
          </a:p>
        </p:txBody>
      </p:sp>
      <p:sp>
        <p:nvSpPr>
          <p:cNvPr id="249" name="Google Shape;249;p40"/>
          <p:cNvSpPr txBox="1"/>
          <p:nvPr>
            <p:ph idx="1" type="body"/>
          </p:nvPr>
        </p:nvSpPr>
        <p:spPr>
          <a:xfrm>
            <a:off x="311700" y="953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Aging population associates with cognitive decline (60% of pts in 8yr study) and pathological neurodegeneration</a:t>
            </a:r>
            <a:endParaRPr/>
          </a:p>
          <a:p>
            <a:pPr indent="0" lvl="0" marL="0" rtl="0" algn="l">
              <a:spcBef>
                <a:spcPts val="1600"/>
              </a:spcBef>
              <a:spcAft>
                <a:spcPts val="0"/>
              </a:spcAft>
              <a:buNone/>
            </a:pPr>
            <a:r>
              <a:rPr lang="en"/>
              <a:t>Selective impairments in new memory encoding required tasks</a:t>
            </a:r>
            <a:endParaRPr/>
          </a:p>
          <a:p>
            <a:pPr indent="0" lvl="0" marL="0" rtl="0" algn="l">
              <a:spcBef>
                <a:spcPts val="1600"/>
              </a:spcBef>
              <a:spcAft>
                <a:spcPts val="0"/>
              </a:spcAft>
              <a:buNone/>
            </a:pPr>
            <a:r>
              <a:rPr lang="en"/>
              <a:t>Disentangle normal aging vs pathological impairments</a:t>
            </a:r>
            <a:endParaRPr/>
          </a:p>
          <a:p>
            <a:pPr indent="0" lvl="0" marL="0" rtl="0" algn="l">
              <a:spcBef>
                <a:spcPts val="1600"/>
              </a:spcBef>
              <a:spcAft>
                <a:spcPts val="0"/>
              </a:spcAft>
              <a:buNone/>
            </a:pPr>
            <a:r>
              <a:rPr lang="en"/>
              <a:t>HC circuitry supports what-where-when memories: personal, spatial</a:t>
            </a:r>
            <a:endParaRPr/>
          </a:p>
          <a:p>
            <a:pPr indent="-342900" lvl="0" marL="457200" rtl="0" algn="l">
              <a:spcBef>
                <a:spcPts val="1600"/>
              </a:spcBef>
              <a:spcAft>
                <a:spcPts val="0"/>
              </a:spcAft>
              <a:buSzPts val="1800"/>
              <a:buChar char="-"/>
            </a:pPr>
            <a:r>
              <a:rPr lang="en"/>
              <a:t>DG-CA3 dependent operations: pattern separation and completion (episodic)</a:t>
            </a:r>
            <a:endParaRPr/>
          </a:p>
          <a:p>
            <a:pPr indent="-342900" lvl="0" marL="457200" rtl="0" algn="l">
              <a:spcBef>
                <a:spcPts val="0"/>
              </a:spcBef>
              <a:spcAft>
                <a:spcPts val="0"/>
              </a:spcAft>
              <a:buSzPts val="1800"/>
              <a:buChar char="-"/>
            </a:pPr>
            <a:r>
              <a:rPr lang="en"/>
              <a:t>Adult neurogenesis supports memory precision throughout life</a:t>
            </a:r>
            <a:endParaRPr/>
          </a:p>
          <a:p>
            <a:pPr indent="0" lvl="0" marL="0" rtl="0" algn="l">
              <a:spcBef>
                <a:spcPts val="1600"/>
              </a:spcBef>
              <a:spcAft>
                <a:spcPts val="0"/>
              </a:spcAft>
              <a:buNone/>
            </a:pPr>
            <a:r>
              <a:rPr lang="en"/>
              <a:t>Effort -&gt; gen circuit-based endophenotypes for objective assessment of symptom progression and treatment efficacy</a:t>
            </a:r>
            <a:endParaRPr/>
          </a:p>
          <a:p>
            <a:pPr indent="0" lvl="0" marL="0" rtl="0" algn="l">
              <a:spcBef>
                <a:spcPts val="160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311700" y="796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00"/>
              </a:buClr>
              <a:buSzPts val="1400"/>
              <a:buChar char="❖"/>
            </a:pPr>
            <a:r>
              <a:rPr lang="en" sz="1400">
                <a:solidFill>
                  <a:srgbClr val="FFFF00"/>
                </a:solidFill>
              </a:rPr>
              <a:t>Memory Precision is Impaired With Aging</a:t>
            </a:r>
            <a:endParaRPr/>
          </a:p>
        </p:txBody>
      </p:sp>
      <p:sp>
        <p:nvSpPr>
          <p:cNvPr id="255" name="Google Shape;255;p41"/>
          <p:cNvSpPr txBox="1"/>
          <p:nvPr>
            <p:ph idx="1" type="body"/>
          </p:nvPr>
        </p:nvSpPr>
        <p:spPr>
          <a:xfrm>
            <a:off x="153075" y="652325"/>
            <a:ext cx="3612900" cy="435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M deficits NOT due to sensory, motor, or motivational deficits</a:t>
            </a:r>
            <a:endParaRPr/>
          </a:p>
          <a:p>
            <a:pPr indent="0" lvl="0" marL="0" rtl="0" algn="l">
              <a:spcBef>
                <a:spcPts val="1600"/>
              </a:spcBef>
              <a:spcAft>
                <a:spcPts val="0"/>
              </a:spcAft>
              <a:buNone/>
            </a:pPr>
            <a:r>
              <a:rPr lang="en"/>
              <a:t>Esp. distinguishing from M w/ similar elements</a:t>
            </a:r>
            <a:endParaRPr/>
          </a:p>
          <a:p>
            <a:pPr indent="0" lvl="0" marL="0" rtl="0" algn="l">
              <a:spcBef>
                <a:spcPts val="1600"/>
              </a:spcBef>
              <a:spcAft>
                <a:spcPts val="0"/>
              </a:spcAft>
              <a:buNone/>
            </a:pPr>
            <a:r>
              <a:rPr lang="en"/>
              <a:t>	-loss of context data</a:t>
            </a:r>
            <a:endParaRPr/>
          </a:p>
          <a:p>
            <a:pPr indent="0" lvl="0" marL="0" rtl="0" algn="l">
              <a:spcBef>
                <a:spcPts val="1600"/>
              </a:spcBef>
              <a:spcAft>
                <a:spcPts val="0"/>
              </a:spcAft>
              <a:buNone/>
            </a:pPr>
            <a:r>
              <a:rPr lang="en"/>
              <a:t>	-interference</a:t>
            </a:r>
            <a:endParaRPr/>
          </a:p>
          <a:p>
            <a:pPr indent="0" lvl="0" marL="0" rtl="0" algn="l">
              <a:spcBef>
                <a:spcPts val="1600"/>
              </a:spcBef>
              <a:spcAft>
                <a:spcPts val="0"/>
              </a:spcAft>
              <a:buNone/>
            </a:pPr>
            <a:r>
              <a:rPr lang="en"/>
              <a:t>	- \/response novel stimuli</a:t>
            </a:r>
            <a:endParaRPr/>
          </a:p>
          <a:p>
            <a:pPr indent="0" lvl="0" marL="0" rtl="0" algn="l">
              <a:spcBef>
                <a:spcPts val="1600"/>
              </a:spcBef>
              <a:spcAft>
                <a:spcPts val="0"/>
              </a:spcAft>
              <a:buNone/>
            </a:pPr>
            <a:r>
              <a:rPr lang="en"/>
              <a:t>=&gt; “false recognition”</a:t>
            </a:r>
            <a:endParaRPr/>
          </a:p>
          <a:p>
            <a:pPr indent="0" lvl="0" marL="0" rtl="0" algn="l">
              <a:spcBef>
                <a:spcPts val="1600"/>
              </a:spcBef>
              <a:spcAft>
                <a:spcPts val="0"/>
              </a:spcAft>
              <a:buNone/>
            </a:pPr>
            <a:r>
              <a:rPr lang="en"/>
              <a:t>=&gt; “memory rigidity”</a:t>
            </a:r>
            <a:endParaRPr/>
          </a:p>
          <a:p>
            <a:pPr indent="0" lvl="0" marL="0" rtl="0" algn="l">
              <a:spcBef>
                <a:spcPts val="1600"/>
              </a:spcBef>
              <a:spcAft>
                <a:spcPts val="1600"/>
              </a:spcAft>
              <a:buNone/>
            </a:pPr>
            <a:r>
              <a:t/>
            </a:r>
            <a:endParaRPr/>
          </a:p>
        </p:txBody>
      </p:sp>
      <p:pic>
        <p:nvPicPr>
          <p:cNvPr id="256" name="Google Shape;256;p41"/>
          <p:cNvPicPr preferRelativeResize="0"/>
          <p:nvPr/>
        </p:nvPicPr>
        <p:blipFill>
          <a:blip r:embed="rId3">
            <a:alphaModFix/>
          </a:blip>
          <a:stretch>
            <a:fillRect/>
          </a:stretch>
        </p:blipFill>
        <p:spPr>
          <a:xfrm>
            <a:off x="3834300" y="726800"/>
            <a:ext cx="5309700" cy="4416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ON THE TEST</a:t>
            </a:r>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9" name="Google Shape;69;p15"/>
          <p:cNvPicPr preferRelativeResize="0"/>
          <p:nvPr/>
        </p:nvPicPr>
        <p:blipFill>
          <a:blip r:embed="rId3">
            <a:alphaModFix/>
          </a:blip>
          <a:stretch>
            <a:fillRect/>
          </a:stretch>
        </p:blipFill>
        <p:spPr>
          <a:xfrm>
            <a:off x="4849980" y="-2445675"/>
            <a:ext cx="4294025" cy="7589175"/>
          </a:xfrm>
          <a:prstGeom prst="rect">
            <a:avLst/>
          </a:prstGeom>
          <a:noFill/>
          <a:ln>
            <a:noFill/>
          </a:ln>
        </p:spPr>
      </p:pic>
      <p:pic>
        <p:nvPicPr>
          <p:cNvPr id="70" name="Google Shape;70;p15"/>
          <p:cNvPicPr preferRelativeResize="0"/>
          <p:nvPr/>
        </p:nvPicPr>
        <p:blipFill>
          <a:blip r:embed="rId3">
            <a:alphaModFix/>
          </a:blip>
          <a:stretch>
            <a:fillRect/>
          </a:stretch>
        </p:blipFill>
        <p:spPr>
          <a:xfrm>
            <a:off x="199880" y="2263175"/>
            <a:ext cx="4294025" cy="7589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2"/>
              </a:buClr>
              <a:buSzPts val="1400"/>
              <a:buChar char="❖"/>
            </a:pPr>
            <a:r>
              <a:rPr lang="en" sz="1400">
                <a:solidFill>
                  <a:schemeClr val="lt2"/>
                </a:solidFill>
              </a:rPr>
              <a:t>The DG–CA3 Circuit Supports Pattern Separation and Pattern Completion in Rodents and Humans</a:t>
            </a:r>
            <a:endParaRPr/>
          </a:p>
        </p:txBody>
      </p:sp>
      <p:sp>
        <p:nvSpPr>
          <p:cNvPr id="262" name="Google Shape;262;p42"/>
          <p:cNvSpPr txBox="1"/>
          <p:nvPr>
            <p:ph idx="1" type="body"/>
          </p:nvPr>
        </p:nvSpPr>
        <p:spPr>
          <a:xfrm>
            <a:off x="311700" y="801450"/>
            <a:ext cx="8832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DG does Separation [= make similar inputs have different outputs (</a:t>
            </a:r>
            <a:r>
              <a:rPr lang="en"/>
              <a:t>orthogonalization encoding</a:t>
            </a:r>
            <a:r>
              <a:rPr lang="en"/>
              <a:t>)]</a:t>
            </a:r>
            <a:endParaRPr/>
          </a:p>
          <a:p>
            <a:pPr indent="0" lvl="0" marL="0" rtl="0" algn="l">
              <a:spcBef>
                <a:spcPts val="1600"/>
              </a:spcBef>
              <a:spcAft>
                <a:spcPts val="0"/>
              </a:spcAft>
              <a:buNone/>
            </a:pPr>
            <a:r>
              <a:rPr lang="en"/>
              <a:t>CA3 does Separation AND </a:t>
            </a:r>
            <a:r>
              <a:rPr lang="en"/>
              <a:t>Completion [</a:t>
            </a:r>
            <a:r>
              <a:rPr lang="en"/>
              <a:t>= “M access” w/ limited/impoverished inputs (retrieving complete representations)]</a:t>
            </a:r>
            <a:endParaRPr/>
          </a:p>
          <a:p>
            <a:pPr indent="0" lvl="0" marL="0" rtl="0" algn="l">
              <a:spcBef>
                <a:spcPts val="1600"/>
              </a:spcBef>
              <a:spcAft>
                <a:spcPts val="0"/>
              </a:spcAft>
              <a:buNone/>
            </a:pPr>
            <a:r>
              <a:rPr lang="en"/>
              <a:t>Rate remapping(dif in place cell rates) vs Global remapping (recruitment of nonoverlapping ensembles)</a:t>
            </a:r>
            <a:endParaRPr/>
          </a:p>
          <a:p>
            <a:pPr indent="0" lvl="0" marL="0" rtl="0" algn="l">
              <a:spcBef>
                <a:spcPts val="1600"/>
              </a:spcBef>
              <a:spcAft>
                <a:spcPts val="0"/>
              </a:spcAft>
              <a:buNone/>
            </a:pPr>
            <a:r>
              <a:rPr lang="en"/>
              <a:t>DG-CA3 engaged preferentially during /\interference (repetition-suppression effect[= repeat stimuli causes lower BOLD)</a:t>
            </a:r>
            <a:endParaRPr/>
          </a:p>
          <a:p>
            <a:pPr indent="0" lvl="0" marL="0" rtl="0" algn="l">
              <a:spcBef>
                <a:spcPts val="1600"/>
              </a:spcBef>
              <a:spcAft>
                <a:spcPts val="0"/>
              </a:spcAft>
              <a:buNone/>
            </a:pPr>
            <a:r>
              <a:rPr lang="en"/>
              <a:t>Patient BL: 5x more likely to call “lures” as previously seen =&gt; DG in Separation</a:t>
            </a:r>
            <a:endParaRPr/>
          </a:p>
          <a:p>
            <a:pPr indent="0" lvl="0" marL="0" rtl="0" algn="l">
              <a:spcBef>
                <a:spcPts val="1600"/>
              </a:spcBef>
              <a:spcAft>
                <a:spcPts val="0"/>
              </a:spcAft>
              <a:buNone/>
            </a:pPr>
            <a:r>
              <a:rPr lang="en"/>
              <a:t>		Calls incomplete rooms as familiar when actually novel =&gt; interference fail</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00"/>
              </a:buClr>
              <a:buSzPts val="1400"/>
              <a:buChar char="❖"/>
            </a:pPr>
            <a:r>
              <a:rPr lang="en" sz="1400">
                <a:solidFill>
                  <a:srgbClr val="FFFF00"/>
                </a:solidFill>
              </a:rPr>
              <a:t>Age-Related Changes in DG–CA3 Functions in Rodents</a:t>
            </a:r>
            <a:endParaRPr/>
          </a:p>
        </p:txBody>
      </p:sp>
      <p:sp>
        <p:nvSpPr>
          <p:cNvPr id="268" name="Google Shape;268;p43"/>
          <p:cNvSpPr txBox="1"/>
          <p:nvPr>
            <p:ph idx="1" type="body"/>
          </p:nvPr>
        </p:nvSpPr>
        <p:spPr>
          <a:xfrm>
            <a:off x="128025"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Spatial Memory Task deficits- impairment when bait arm adjacent</a:t>
            </a:r>
            <a:endParaRPr/>
          </a:p>
          <a:p>
            <a:pPr indent="0" lvl="0" marL="0" rtl="0" algn="l">
              <a:spcBef>
                <a:spcPts val="1600"/>
              </a:spcBef>
              <a:spcAft>
                <a:spcPts val="0"/>
              </a:spcAft>
              <a:buNone/>
            </a:pPr>
            <a:r>
              <a:rPr lang="en"/>
              <a:t>Ensemble reactivation sufficient to induce context-specific behavior, this could be failing</a:t>
            </a:r>
            <a:endParaRPr/>
          </a:p>
          <a:p>
            <a:pPr indent="0" lvl="0" marL="0" rtl="0" algn="l">
              <a:spcBef>
                <a:spcPts val="1600"/>
              </a:spcBef>
              <a:spcAft>
                <a:spcPts val="0"/>
              </a:spcAft>
              <a:buNone/>
            </a:pPr>
            <a:r>
              <a:rPr lang="en"/>
              <a:t>Fail to realign place fields to room cues (1) reduced CA3/1 change w/ environment change (2) reduced remapping to new context =&gt; rigidity</a:t>
            </a:r>
            <a:endParaRPr/>
          </a:p>
          <a:p>
            <a:pPr indent="0" lvl="0" marL="0" rtl="0" algn="l">
              <a:spcBef>
                <a:spcPts val="1600"/>
              </a:spcBef>
              <a:spcAft>
                <a:spcPts val="0"/>
              </a:spcAft>
              <a:buNone/>
            </a:pPr>
            <a:r>
              <a:rPr lang="en"/>
              <a:t>catFISH: compare ensemble overlap adult/aged, reexposure/novel</a:t>
            </a:r>
            <a:endParaRPr/>
          </a:p>
          <a:p>
            <a:pPr indent="0" lvl="0" marL="0" rtl="0" algn="l">
              <a:spcBef>
                <a:spcPts val="1600"/>
              </a:spcBef>
              <a:spcAft>
                <a:spcPts val="0"/>
              </a:spcAft>
              <a:buNone/>
            </a:pPr>
            <a:r>
              <a:rPr lang="en"/>
              <a:t>	-(aged) reexposure : less overlap :: novel : same as adult</a:t>
            </a:r>
            <a:endParaRPr/>
          </a:p>
          <a:p>
            <a:pPr indent="0" lvl="0" marL="0" rtl="0" algn="l">
              <a:spcBef>
                <a:spcPts val="1600"/>
              </a:spcBef>
              <a:spcAft>
                <a:spcPts val="1600"/>
              </a:spcAft>
              <a:buNone/>
            </a:pPr>
            <a:r>
              <a:rPr lang="en"/>
              <a:t>	- dub Y-maze to novel =&gt; similar ensemble reactivation problems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2"/>
              </a:buClr>
              <a:buSzPts val="1400"/>
              <a:buChar char="❖"/>
            </a:pPr>
            <a:r>
              <a:rPr lang="en" sz="1400">
                <a:solidFill>
                  <a:schemeClr val="lt2"/>
                </a:solidFill>
              </a:rPr>
              <a:t>Age-Related Changes in DG–CA3 Functions in Humans</a:t>
            </a:r>
            <a:endParaRPr/>
          </a:p>
        </p:txBody>
      </p:sp>
      <p:sp>
        <p:nvSpPr>
          <p:cNvPr id="274" name="Google Shape;274;p44"/>
          <p:cNvSpPr txBox="1"/>
          <p:nvPr>
            <p:ph idx="1" type="body"/>
          </p:nvPr>
        </p:nvSpPr>
        <p:spPr>
          <a:xfrm>
            <a:off x="4198500" y="847875"/>
            <a:ext cx="4633800" cy="37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(aged) deficits in DG-CA3 using tasks</a:t>
            </a:r>
            <a:endParaRPr/>
          </a:p>
          <a:p>
            <a:pPr indent="0" lvl="0" marL="0" rtl="0" algn="l">
              <a:spcBef>
                <a:spcPts val="1600"/>
              </a:spcBef>
              <a:spcAft>
                <a:spcPts val="0"/>
              </a:spcAft>
              <a:buNone/>
            </a:pPr>
            <a:r>
              <a:rPr lang="en"/>
              <a:t>-poor discrimination of novel vs familiar</a:t>
            </a:r>
            <a:endParaRPr/>
          </a:p>
          <a:p>
            <a:pPr indent="0" lvl="0" marL="0" rtl="0" algn="l">
              <a:spcBef>
                <a:spcPts val="1600"/>
              </a:spcBef>
              <a:spcAft>
                <a:spcPts val="0"/>
              </a:spcAft>
              <a:buNone/>
            </a:pPr>
            <a:r>
              <a:rPr lang="en"/>
              <a:t>- ID degraded, novel images as familiar</a:t>
            </a:r>
            <a:endParaRPr/>
          </a:p>
          <a:p>
            <a:pPr indent="0" lvl="0" marL="0" rtl="0" algn="l">
              <a:spcBef>
                <a:spcPts val="1600"/>
              </a:spcBef>
              <a:spcAft>
                <a:spcPts val="0"/>
              </a:spcAft>
              <a:buNone/>
            </a:pPr>
            <a:r>
              <a:rPr lang="en"/>
              <a:t>	(bias to pattern completion)</a:t>
            </a:r>
            <a:endParaRPr/>
          </a:p>
          <a:p>
            <a:pPr indent="0" lvl="0" marL="0" rtl="0" algn="l">
              <a:spcBef>
                <a:spcPts val="1600"/>
              </a:spcBef>
              <a:spcAft>
                <a:spcPts val="0"/>
              </a:spcAft>
              <a:buNone/>
            </a:pPr>
            <a:r>
              <a:rPr lang="en"/>
              <a:t>-only show similar performance on distinct stimuli presentation (poor discrimination w/ similarity)</a:t>
            </a:r>
            <a:endParaRPr/>
          </a:p>
          <a:p>
            <a:pPr indent="0" lvl="0" marL="0" rtl="0" algn="l">
              <a:spcBef>
                <a:spcPts val="1600"/>
              </a:spcBef>
              <a:spcAft>
                <a:spcPts val="0"/>
              </a:spcAft>
              <a:buNone/>
            </a:pPr>
            <a:r>
              <a:rPr lang="en"/>
              <a:t>-BOLD increases indiscriminately for repeated, novel, and lure stimuli</a:t>
            </a:r>
            <a:endParaRPr/>
          </a:p>
          <a:p>
            <a:pPr indent="0" lvl="0" marL="0" rtl="0" algn="l">
              <a:spcBef>
                <a:spcPts val="1600"/>
              </a:spcBef>
              <a:spcAft>
                <a:spcPts val="1600"/>
              </a:spcAft>
              <a:buNone/>
            </a:pPr>
            <a:r>
              <a:t/>
            </a:r>
            <a:endParaRPr/>
          </a:p>
        </p:txBody>
      </p:sp>
      <p:pic>
        <p:nvPicPr>
          <p:cNvPr id="275" name="Google Shape;275;p44"/>
          <p:cNvPicPr preferRelativeResize="0"/>
          <p:nvPr/>
        </p:nvPicPr>
        <p:blipFill>
          <a:blip r:embed="rId3">
            <a:alphaModFix/>
          </a:blip>
          <a:stretch>
            <a:fillRect/>
          </a:stretch>
        </p:blipFill>
        <p:spPr>
          <a:xfrm>
            <a:off x="140150" y="847875"/>
            <a:ext cx="4058350" cy="2407025"/>
          </a:xfrm>
          <a:prstGeom prst="rect">
            <a:avLst/>
          </a:prstGeom>
          <a:noFill/>
          <a:ln>
            <a:noFill/>
          </a:ln>
        </p:spPr>
      </p:pic>
      <p:sp>
        <p:nvSpPr>
          <p:cNvPr id="276" name="Google Shape;276;p44"/>
          <p:cNvSpPr txBox="1"/>
          <p:nvPr/>
        </p:nvSpPr>
        <p:spPr>
          <a:xfrm>
            <a:off x="230475" y="3505175"/>
            <a:ext cx="3838500" cy="13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00"/>
                </a:solidFill>
              </a:rPr>
              <a:t>(aged) require more difference in stimuli vs lures to decrease repetition-suppression effect</a:t>
            </a:r>
            <a:endParaRPr>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00"/>
              </a:buClr>
              <a:buSzPts val="1400"/>
              <a:buChar char="❖"/>
            </a:pPr>
            <a:r>
              <a:rPr lang="en" sz="1400">
                <a:solidFill>
                  <a:srgbClr val="FFFF00"/>
                </a:solidFill>
              </a:rPr>
              <a:t>Age-Related Changes in DG–CA3 Structure and Connectivity</a:t>
            </a:r>
            <a:endParaRPr/>
          </a:p>
        </p:txBody>
      </p:sp>
      <p:sp>
        <p:nvSpPr>
          <p:cNvPr id="282" name="Google Shape;282;p45"/>
          <p:cNvSpPr txBox="1"/>
          <p:nvPr>
            <p:ph idx="1" type="body"/>
          </p:nvPr>
        </p:nvSpPr>
        <p:spPr>
          <a:xfrm>
            <a:off x="51350" y="1152475"/>
            <a:ext cx="8781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HC size loss correlates with explicit memory, esp. DG</a:t>
            </a:r>
            <a:endParaRPr/>
          </a:p>
          <a:p>
            <a:pPr indent="0" lvl="0" marL="0" rtl="0" algn="l">
              <a:spcBef>
                <a:spcPts val="1600"/>
              </a:spcBef>
              <a:spcAft>
                <a:spcPts val="0"/>
              </a:spcAft>
              <a:buNone/>
            </a:pPr>
            <a:r>
              <a:rPr lang="en"/>
              <a:t>EC input (less synapse #, lower amplitude APs) to DG: LTP harder to induce, persist</a:t>
            </a:r>
            <a:endParaRPr/>
          </a:p>
          <a:p>
            <a:pPr indent="0" lvl="0" marL="0" rtl="0" algn="l">
              <a:spcBef>
                <a:spcPts val="1600"/>
              </a:spcBef>
              <a:spcAft>
                <a:spcPts val="0"/>
              </a:spcAft>
              <a:buNone/>
            </a:pPr>
            <a:r>
              <a:rPr lang="en"/>
              <a:t>Cxn losses correlated w/ representational rigidity and poor discrimination</a:t>
            </a:r>
            <a:endParaRPr/>
          </a:p>
          <a:p>
            <a:pPr indent="0" lvl="0" marL="0" rtl="0" algn="l">
              <a:spcBef>
                <a:spcPts val="1600"/>
              </a:spcBef>
              <a:spcAft>
                <a:spcPts val="0"/>
              </a:spcAft>
              <a:buNone/>
            </a:pPr>
            <a:r>
              <a:rPr lang="en"/>
              <a:t>CA3 hyperexcitable (reduced feedforward inhibition DG-CA3, impaired plasticity)</a:t>
            </a:r>
            <a:endParaRPr/>
          </a:p>
          <a:p>
            <a:pPr indent="0" lvl="0" marL="0" rtl="0" algn="l">
              <a:spcBef>
                <a:spcPts val="1600"/>
              </a:spcBef>
              <a:spcAft>
                <a:spcPts val="0"/>
              </a:spcAft>
              <a:buNone/>
            </a:pPr>
            <a:r>
              <a:rPr lang="en"/>
              <a:t># DG-CA3 inhibitory interneurons reduced w/ age</a:t>
            </a:r>
            <a:endParaRPr/>
          </a:p>
          <a:p>
            <a:pPr indent="0" lvl="0" marL="0" rtl="0" algn="l">
              <a:spcBef>
                <a:spcPts val="1600"/>
              </a:spcBef>
              <a:spcAft>
                <a:spcPts val="16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196550" y="0"/>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2"/>
              </a:buClr>
              <a:buSzPts val="1400"/>
              <a:buChar char="❖"/>
            </a:pPr>
            <a:r>
              <a:rPr lang="en" sz="1400">
                <a:solidFill>
                  <a:schemeClr val="lt2"/>
                </a:solidFill>
              </a:rPr>
              <a:t>Neurogenesis Decreases With Aging and Adult-Born DGCs Contribute to Pattern Separation</a:t>
            </a:r>
            <a:endParaRPr sz="1400">
              <a:solidFill>
                <a:schemeClr val="lt2"/>
              </a:solidFill>
            </a:endParaRPr>
          </a:p>
          <a:p>
            <a:pPr indent="0" lvl="0" marL="0" rtl="0" algn="l">
              <a:lnSpc>
                <a:spcPct val="115000"/>
              </a:lnSpc>
              <a:spcBef>
                <a:spcPts val="1600"/>
              </a:spcBef>
              <a:spcAft>
                <a:spcPts val="1600"/>
              </a:spcAft>
              <a:buNone/>
            </a:pPr>
            <a:r>
              <a:t/>
            </a:r>
            <a:endParaRPr sz="1400">
              <a:solidFill>
                <a:schemeClr val="lt2"/>
              </a:solidFill>
            </a:endParaRPr>
          </a:p>
        </p:txBody>
      </p:sp>
      <p:sp>
        <p:nvSpPr>
          <p:cNvPr id="288" name="Google Shape;288;p46"/>
          <p:cNvSpPr txBox="1"/>
          <p:nvPr>
            <p:ph idx="1" type="body"/>
          </p:nvPr>
        </p:nvSpPr>
        <p:spPr>
          <a:xfrm>
            <a:off x="34350" y="333625"/>
            <a:ext cx="9075300" cy="480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“Adult neurogenesis </a:t>
            </a:r>
            <a:r>
              <a:rPr lang="en"/>
              <a:t>exquisitely</a:t>
            </a:r>
            <a:r>
              <a:rPr lang="en"/>
              <a:t> sensitive to circuit demands, w/ tight regulation by discrete, yet overlapping mechanisms at multiple stages...”</a:t>
            </a:r>
            <a:endParaRPr/>
          </a:p>
          <a:p>
            <a:pPr indent="0" lvl="0" marL="0" rtl="0" algn="l">
              <a:spcBef>
                <a:spcPts val="1600"/>
              </a:spcBef>
              <a:spcAft>
                <a:spcPts val="0"/>
              </a:spcAft>
              <a:buNone/>
            </a:pPr>
            <a:r>
              <a:rPr lang="en"/>
              <a:t>Active NSC -&gt; transient neural progenitors -(differentiate)-&gt; immature DGCs</a:t>
            </a:r>
            <a:endParaRPr/>
          </a:p>
          <a:p>
            <a:pPr indent="0" lvl="0" marL="0" rtl="0" algn="l">
              <a:spcBef>
                <a:spcPts val="1600"/>
              </a:spcBef>
              <a:spcAft>
                <a:spcPts val="0"/>
              </a:spcAft>
              <a:buNone/>
            </a:pPr>
            <a:r>
              <a:rPr lang="en"/>
              <a:t>Immature DGCs - input in stereotyped order, gov’n survival and integration</a:t>
            </a:r>
            <a:endParaRPr/>
          </a:p>
          <a:p>
            <a:pPr indent="0" lvl="0" marL="0" rtl="0" algn="l">
              <a:spcBef>
                <a:spcPts val="1600"/>
              </a:spcBef>
              <a:spcAft>
                <a:spcPts val="0"/>
              </a:spcAft>
              <a:buNone/>
            </a:pPr>
            <a:r>
              <a:rPr lang="en"/>
              <a:t>@4-8 weeks, heightened plasticity, H(high contribution to memory processing), and are sufficient for discrimination when mature DGs genetically silenced</a:t>
            </a:r>
            <a:endParaRPr/>
          </a:p>
          <a:p>
            <a:pPr indent="0" lvl="0" marL="0" rtl="0" algn="l">
              <a:spcBef>
                <a:spcPts val="1600"/>
              </a:spcBef>
              <a:spcAft>
                <a:spcPts val="0"/>
              </a:spcAft>
              <a:buNone/>
            </a:pPr>
            <a:r>
              <a:rPr lang="en"/>
              <a:t>	^population: improves MWM performance on target reversal, not acquisition</a:t>
            </a:r>
            <a:endParaRPr/>
          </a:p>
          <a:p>
            <a:pPr indent="0" lvl="0" marL="0" rtl="0" algn="l">
              <a:spcBef>
                <a:spcPts val="1600"/>
              </a:spcBef>
              <a:spcAft>
                <a:spcPts val="0"/>
              </a:spcAft>
              <a:buNone/>
            </a:pPr>
            <a:r>
              <a:rPr lang="en"/>
              <a:t>*DG neurogenesis declines rapidly in rodents, unlike humans</a:t>
            </a:r>
            <a:endParaRPr/>
          </a:p>
          <a:p>
            <a:pPr indent="0" lvl="0" marL="0" rtl="0" algn="l">
              <a:spcBef>
                <a:spcPts val="1600"/>
              </a:spcBef>
              <a:spcAft>
                <a:spcPts val="0"/>
              </a:spcAft>
              <a:buNone/>
            </a:pPr>
            <a:r>
              <a:rPr lang="en"/>
              <a:t>M retrieval requires adult-born DGCs, optogenetic silencing</a:t>
            </a:r>
            <a:endParaRPr/>
          </a:p>
          <a:p>
            <a:pPr indent="0" lvl="0" marL="0" rtl="0" algn="l">
              <a:spcBef>
                <a:spcPts val="1600"/>
              </a:spcBef>
              <a:spcAft>
                <a:spcPts val="1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7"/>
          <p:cNvSpPr txBox="1"/>
          <p:nvPr>
            <p:ph type="title"/>
          </p:nvPr>
        </p:nvSpPr>
        <p:spPr>
          <a:xfrm>
            <a:off x="-142950" y="73975"/>
            <a:ext cx="99183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00"/>
              </a:buClr>
              <a:buSzPts val="1400"/>
              <a:buChar char="❖"/>
            </a:pPr>
            <a:r>
              <a:rPr lang="en" sz="1400">
                <a:solidFill>
                  <a:srgbClr val="FFFF00"/>
                </a:solidFill>
              </a:rPr>
              <a:t>Circuit Mechanisms Underlying the Functions of Adult-Born DGCs in Memory Encoding</a:t>
            </a:r>
            <a:endParaRPr sz="1400">
              <a:solidFill>
                <a:srgbClr val="FFFF00"/>
              </a:solidFill>
            </a:endParaRPr>
          </a:p>
          <a:p>
            <a:pPr indent="-342900" lvl="1" marL="914400" rtl="0" algn="l">
              <a:lnSpc>
                <a:spcPct val="115000"/>
              </a:lnSpc>
              <a:spcBef>
                <a:spcPts val="0"/>
              </a:spcBef>
              <a:spcAft>
                <a:spcPts val="0"/>
              </a:spcAft>
              <a:buClr>
                <a:schemeClr val="lt2"/>
              </a:buClr>
              <a:buSzPts val="1800"/>
              <a:buChar char="➢"/>
            </a:pPr>
            <a:r>
              <a:rPr lang="en" sz="1800">
                <a:solidFill>
                  <a:schemeClr val="lt2"/>
                </a:solidFill>
              </a:rPr>
              <a:t>Adult-Born DGCs Exert Feedback Inhibition Onto the DG to Promote Sparseness</a:t>
            </a:r>
            <a:endParaRPr sz="1800"/>
          </a:p>
        </p:txBody>
      </p:sp>
      <p:sp>
        <p:nvSpPr>
          <p:cNvPr id="294" name="Google Shape;294;p47"/>
          <p:cNvSpPr txBox="1"/>
          <p:nvPr>
            <p:ph idx="1" type="body"/>
          </p:nvPr>
        </p:nvSpPr>
        <p:spPr>
          <a:xfrm>
            <a:off x="0" y="646675"/>
            <a:ext cx="9442800" cy="45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Gamma oscillation synchrony increase with neurogenesis ablation</a:t>
            </a:r>
            <a:endParaRPr/>
          </a:p>
          <a:p>
            <a:pPr indent="0" lvl="0" marL="0" rtl="0" algn="l">
              <a:spcBef>
                <a:spcPts val="1600"/>
              </a:spcBef>
              <a:spcAft>
                <a:spcPts val="0"/>
              </a:spcAft>
              <a:buNone/>
            </a:pPr>
            <a:r>
              <a:rPr lang="en"/>
              <a:t>Increased neurogenesis decreases DG activity and increases DG threshold, 6 &gt; 4 wk old</a:t>
            </a:r>
            <a:endParaRPr/>
          </a:p>
          <a:p>
            <a:pPr indent="0" lvl="0" marL="0" rtl="0" algn="l">
              <a:spcBef>
                <a:spcPts val="1600"/>
              </a:spcBef>
              <a:spcAft>
                <a:spcPts val="0"/>
              </a:spcAft>
              <a:buNone/>
            </a:pPr>
            <a:r>
              <a:rPr lang="en"/>
              <a:t>Sparseness from neural competition and redistribution of EC-DG synapses, Bax gene</a:t>
            </a:r>
            <a:endParaRPr/>
          </a:p>
          <a:p>
            <a:pPr indent="0" lvl="0" marL="0" rtl="0" algn="l">
              <a:spcBef>
                <a:spcPts val="1600"/>
              </a:spcBef>
              <a:spcAft>
                <a:spcPts val="0"/>
              </a:spcAft>
              <a:buNone/>
            </a:pPr>
            <a:r>
              <a:rPr lang="en"/>
              <a:t>Sparseness modulated in “mismatch manner”</a:t>
            </a:r>
            <a:endParaRPr/>
          </a:p>
          <a:p>
            <a:pPr indent="-342900" lvl="0" marL="457200" rtl="0" algn="l">
              <a:spcBef>
                <a:spcPts val="1600"/>
              </a:spcBef>
              <a:spcAft>
                <a:spcPts val="0"/>
              </a:spcAft>
              <a:buSzPts val="1800"/>
              <a:buChar char="-"/>
            </a:pPr>
            <a:r>
              <a:rPr lang="en"/>
              <a:t>Ablation decreased sparse only under high interference conditions (reversal learning)</a:t>
            </a:r>
            <a:endParaRPr/>
          </a:p>
          <a:p>
            <a:pPr indent="-342900" lvl="0" marL="457200" rtl="0" algn="l">
              <a:spcBef>
                <a:spcPts val="0"/>
              </a:spcBef>
              <a:spcAft>
                <a:spcPts val="0"/>
              </a:spcAft>
              <a:buSzPts val="1800"/>
              <a:buChar char="-"/>
            </a:pPr>
            <a:r>
              <a:rPr lang="en"/>
              <a:t>Using cfos w/ catFISH shows increasing -genesis decreased ensemble overlap in similar, but not distinct contexts</a:t>
            </a:r>
            <a:endParaRPr/>
          </a:p>
          <a:p>
            <a:pPr indent="-342900" lvl="0" marL="457200" rtl="0" algn="l">
              <a:spcBef>
                <a:spcPts val="0"/>
              </a:spcBef>
              <a:spcAft>
                <a:spcPts val="0"/>
              </a:spcAft>
              <a:buSzPts val="1800"/>
              <a:buChar char="-"/>
            </a:pPr>
            <a:r>
              <a:rPr lang="en"/>
              <a:t>Mismatch-dependent suppression of DG activity with ^genesis</a:t>
            </a:r>
            <a:endParaRPr/>
          </a:p>
          <a:p>
            <a:pPr indent="0" lvl="0" marL="0" rtl="0" algn="l">
              <a:spcBef>
                <a:spcPts val="1600"/>
              </a:spcBef>
              <a:spcAft>
                <a:spcPts val="16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00"/>
              </a:buClr>
              <a:buSzPts val="1400"/>
              <a:buChar char="❖"/>
            </a:pPr>
            <a:r>
              <a:rPr lang="en" sz="1400">
                <a:solidFill>
                  <a:srgbClr val="FFFF00"/>
                </a:solidFill>
              </a:rPr>
              <a:t>Circuit Mechanisms Underlying the Functions of Adult-Born DGCs in Memory Encoding</a:t>
            </a:r>
            <a:endParaRPr sz="1400">
              <a:solidFill>
                <a:srgbClr val="FFFF00"/>
              </a:solidFill>
            </a:endParaRPr>
          </a:p>
          <a:p>
            <a:pPr indent="-304800" lvl="1" marL="914400" rtl="0" algn="l">
              <a:lnSpc>
                <a:spcPct val="115000"/>
              </a:lnSpc>
              <a:spcBef>
                <a:spcPts val="0"/>
              </a:spcBef>
              <a:spcAft>
                <a:spcPts val="0"/>
              </a:spcAft>
              <a:buClr>
                <a:schemeClr val="lt2"/>
              </a:buClr>
              <a:buSzPts val="1200"/>
              <a:buChar char="➢"/>
            </a:pPr>
            <a:r>
              <a:rPr lang="en" sz="1200">
                <a:solidFill>
                  <a:srgbClr val="FFFFFF"/>
                </a:solidFill>
              </a:rPr>
              <a:t>Adult-Born DGCs May Modulate Feed-Forward Inhibition in DG–CA3 Circuit</a:t>
            </a:r>
            <a:endParaRPr/>
          </a:p>
        </p:txBody>
      </p:sp>
      <p:sp>
        <p:nvSpPr>
          <p:cNvPr id="300" name="Google Shape;300;p48"/>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*”remains poorly understood”</a:t>
            </a:r>
            <a:endParaRPr/>
          </a:p>
          <a:p>
            <a:pPr indent="0" lvl="0" marL="0" rtl="0" algn="l">
              <a:spcBef>
                <a:spcPts val="1600"/>
              </a:spcBef>
              <a:spcAft>
                <a:spcPts val="0"/>
              </a:spcAft>
              <a:buNone/>
            </a:pPr>
            <a:r>
              <a:rPr lang="en"/>
              <a:t>Mossy fiber --&lt; CA3 interneurons, plasticity correlates with memory precision</a:t>
            </a:r>
            <a:endParaRPr/>
          </a:p>
          <a:p>
            <a:pPr indent="0" lvl="0" marL="0" rtl="0" algn="l">
              <a:spcBef>
                <a:spcPts val="1600"/>
              </a:spcBef>
              <a:spcAft>
                <a:spcPts val="0"/>
              </a:spcAft>
              <a:buNone/>
            </a:pPr>
            <a:r>
              <a:rPr lang="en"/>
              <a:t>4-6wk adult-born DGC have increased synaptic cxn, decreases with further maturity</a:t>
            </a:r>
            <a:endParaRPr/>
          </a:p>
          <a:p>
            <a:pPr indent="0" lvl="0" marL="0" rtl="0" algn="l">
              <a:spcBef>
                <a:spcPts val="1600"/>
              </a:spcBef>
              <a:spcAft>
                <a:spcPts val="0"/>
              </a:spcAft>
              <a:buNone/>
            </a:pPr>
            <a:r>
              <a:rPr lang="en"/>
              <a:t>Manipulate adult -genesis during M retrieval</a:t>
            </a:r>
            <a:endParaRPr/>
          </a:p>
          <a:p>
            <a:pPr indent="0" lvl="0" marL="0" rtl="0" algn="l">
              <a:spcBef>
                <a:spcPts val="1600"/>
              </a:spcBef>
              <a:spcAft>
                <a:spcPts val="0"/>
              </a:spcAft>
              <a:buNone/>
            </a:pPr>
            <a:r>
              <a:rPr lang="en"/>
              <a:t>	-irradiation/stressor: drops ensemble reactivation overlap in CA3 on reexposure, (retrieval failure)</a:t>
            </a:r>
            <a:endParaRPr/>
          </a:p>
          <a:p>
            <a:pPr indent="0" lvl="0" marL="0" rtl="0" algn="l">
              <a:spcBef>
                <a:spcPts val="1600"/>
              </a:spcBef>
              <a:spcAft>
                <a:spcPts val="0"/>
              </a:spcAft>
              <a:buNone/>
            </a:pPr>
            <a:r>
              <a:rPr lang="en"/>
              <a:t>	-pharma/genetic reduction: increased overlap to similar, but not different contexts</a:t>
            </a:r>
            <a:endParaRPr/>
          </a:p>
          <a:p>
            <a:pPr indent="0" lvl="0" marL="0" rtl="0" algn="l">
              <a:spcBef>
                <a:spcPts val="1600"/>
              </a:spcBef>
              <a:spcAft>
                <a:spcPts val="0"/>
              </a:spcAft>
              <a:buNone/>
            </a:pPr>
            <a:r>
              <a:rPr lang="en"/>
              <a:t>	-enhancing: increases strength of long term M</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9"/>
          <p:cNvSpPr txBox="1"/>
          <p:nvPr>
            <p:ph type="title"/>
          </p:nvPr>
        </p:nvSpPr>
        <p:spPr>
          <a:xfrm>
            <a:off x="311700" y="5126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2"/>
              </a:buClr>
              <a:buSzPts val="1400"/>
              <a:buChar char="❖"/>
            </a:pPr>
            <a:r>
              <a:rPr lang="en" sz="1400">
                <a:solidFill>
                  <a:schemeClr val="lt2"/>
                </a:solidFill>
              </a:rPr>
              <a:t>Targeting Adult Neurogenesis to Improve DG–CA3 Functions in Aging</a:t>
            </a:r>
            <a:endParaRPr sz="1400">
              <a:solidFill>
                <a:schemeClr val="lt2"/>
              </a:solidFill>
            </a:endParaRPr>
          </a:p>
          <a:p>
            <a:pPr indent="-304800" lvl="1" marL="914400" rtl="0" algn="l">
              <a:lnSpc>
                <a:spcPct val="115000"/>
              </a:lnSpc>
              <a:spcBef>
                <a:spcPts val="0"/>
              </a:spcBef>
              <a:spcAft>
                <a:spcPts val="0"/>
              </a:spcAft>
              <a:buClr>
                <a:schemeClr val="lt2"/>
              </a:buClr>
              <a:buSzPts val="1200"/>
              <a:buChar char="➢"/>
            </a:pPr>
            <a:r>
              <a:rPr lang="en" sz="1200">
                <a:solidFill>
                  <a:schemeClr val="lt2"/>
                </a:solidFill>
              </a:rPr>
              <a:t>Promoting Integration of Adult-Born DGCs Into the Hippocampal Circuit</a:t>
            </a:r>
            <a:endParaRPr/>
          </a:p>
        </p:txBody>
      </p:sp>
      <p:sp>
        <p:nvSpPr>
          <p:cNvPr id="306" name="Google Shape;306;p49"/>
          <p:cNvSpPr txBox="1"/>
          <p:nvPr>
            <p:ph idx="1" type="body"/>
          </p:nvPr>
        </p:nvSpPr>
        <p:spPr>
          <a:xfrm>
            <a:off x="311575"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Mature DGCs activity mods survival of 1-2 wk via hilar parvalbumin Interneurons</a:t>
            </a:r>
            <a:endParaRPr/>
          </a:p>
          <a:p>
            <a:pPr indent="0" lvl="0" marL="0" rtl="0" algn="l">
              <a:spcBef>
                <a:spcPts val="1600"/>
              </a:spcBef>
              <a:spcAft>
                <a:spcPts val="0"/>
              </a:spcAft>
              <a:buNone/>
            </a:pPr>
            <a:r>
              <a:rPr lang="en"/>
              <a:t>2-4 wk olds compete w/ mature DGCs for EC glu synapses, if bias toward mature</a:t>
            </a:r>
            <a:endParaRPr/>
          </a:p>
          <a:p>
            <a:pPr indent="0" lvl="0" marL="0" rtl="0" algn="l">
              <a:spcBef>
                <a:spcPts val="1600"/>
              </a:spcBef>
              <a:spcAft>
                <a:spcPts val="0"/>
              </a:spcAft>
              <a:buNone/>
            </a:pPr>
            <a:r>
              <a:rPr lang="en"/>
              <a:t>	-Klf9 ((-)reg of spines) ^survival</a:t>
            </a:r>
            <a:endParaRPr/>
          </a:p>
          <a:p>
            <a:pPr indent="0" lvl="0" marL="0" rtl="0" algn="l">
              <a:spcBef>
                <a:spcPts val="1600"/>
              </a:spcBef>
              <a:spcAft>
                <a:spcPts val="0"/>
              </a:spcAft>
              <a:buNone/>
            </a:pPr>
            <a:r>
              <a:rPr lang="en"/>
              <a:t>	-Rac1 (cytoskele factor) deletion: mimics Klf9 response?</a:t>
            </a:r>
            <a:endParaRPr/>
          </a:p>
          <a:p>
            <a:pPr indent="0" lvl="0" marL="0" rtl="0" algn="l">
              <a:spcBef>
                <a:spcPts val="1600"/>
              </a:spcBef>
              <a:spcAft>
                <a:spcPts val="1600"/>
              </a:spcAft>
              <a:buNone/>
            </a:pPr>
            <a:r>
              <a:rPr lang="en"/>
              <a:t>Enhanced adult DGCs enhances discrimination of similar contexts  1 day vs 2 wks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2"/>
              </a:buClr>
              <a:buSzPts val="1400"/>
              <a:buChar char="❖"/>
            </a:pPr>
            <a:r>
              <a:rPr lang="en" sz="1400">
                <a:solidFill>
                  <a:schemeClr val="lt2"/>
                </a:solidFill>
              </a:rPr>
              <a:t>Targeting Adult Neurogenesis to Improve DG–CA3 Functions in Aging</a:t>
            </a:r>
            <a:endParaRPr sz="1400">
              <a:solidFill>
                <a:schemeClr val="lt2"/>
              </a:solidFill>
            </a:endParaRPr>
          </a:p>
          <a:p>
            <a:pPr indent="-304800" lvl="1" marL="914400" rtl="0" algn="l">
              <a:lnSpc>
                <a:spcPct val="115000"/>
              </a:lnSpc>
              <a:spcBef>
                <a:spcPts val="0"/>
              </a:spcBef>
              <a:spcAft>
                <a:spcPts val="0"/>
              </a:spcAft>
              <a:buClr>
                <a:schemeClr val="lt2"/>
              </a:buClr>
              <a:buSzPts val="1200"/>
              <a:buChar char="➢"/>
            </a:pPr>
            <a:r>
              <a:rPr lang="en" sz="1200">
                <a:solidFill>
                  <a:srgbClr val="FFFFFF"/>
                </a:solidFill>
              </a:rPr>
              <a:t>Removing the Brakes on Neural Stem Cell Activation</a:t>
            </a:r>
            <a:endParaRPr/>
          </a:p>
        </p:txBody>
      </p:sp>
      <p:sp>
        <p:nvSpPr>
          <p:cNvPr id="312" name="Google Shape;312;p50"/>
          <p:cNvSpPr txBox="1"/>
          <p:nvPr>
            <p:ph idx="1" type="body"/>
          </p:nvPr>
        </p:nvSpPr>
        <p:spPr>
          <a:xfrm>
            <a:off x="106975" y="1017725"/>
            <a:ext cx="8952000" cy="40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Factors causing -genesis decline throughout life are unknown</a:t>
            </a:r>
            <a:endParaRPr/>
          </a:p>
          <a:p>
            <a:pPr indent="0" lvl="0" marL="0" rtl="0" algn="l">
              <a:spcBef>
                <a:spcPts val="1600"/>
              </a:spcBef>
              <a:spcAft>
                <a:spcPts val="0"/>
              </a:spcAft>
              <a:buNone/>
            </a:pPr>
            <a:r>
              <a:rPr lang="en"/>
              <a:t>Let’s hypothesize:</a:t>
            </a:r>
            <a:endParaRPr/>
          </a:p>
          <a:p>
            <a:pPr indent="0" lvl="0" marL="0" rtl="0" algn="l">
              <a:spcBef>
                <a:spcPts val="1600"/>
              </a:spcBef>
              <a:spcAft>
                <a:spcPts val="0"/>
              </a:spcAft>
              <a:buNone/>
            </a:pPr>
            <a:r>
              <a:rPr lang="en"/>
              <a:t>Young blood works, heterochronic parabiosis</a:t>
            </a:r>
            <a:endParaRPr/>
          </a:p>
          <a:p>
            <a:pPr indent="0" lvl="0" marL="0" rtl="0" algn="l">
              <a:spcBef>
                <a:spcPts val="1600"/>
              </a:spcBef>
              <a:spcAft>
                <a:spcPts val="0"/>
              </a:spcAft>
              <a:buNone/>
            </a:pPr>
            <a:r>
              <a:rPr lang="en"/>
              <a:t>Cutting molecular brakes seems to work, but intricate</a:t>
            </a:r>
            <a:endParaRPr/>
          </a:p>
          <a:p>
            <a:pPr indent="0" lvl="0" marL="0" rtl="0" algn="l">
              <a:spcBef>
                <a:spcPts val="1600"/>
              </a:spcBef>
              <a:spcAft>
                <a:spcPts val="0"/>
              </a:spcAft>
              <a:buNone/>
            </a:pPr>
            <a:r>
              <a:rPr lang="en"/>
              <a:t>Microglia activation, corticosteroid secretion might (-)reg, still incomplete story</a:t>
            </a:r>
            <a:endParaRPr/>
          </a:p>
          <a:p>
            <a:pPr indent="0" lvl="0" marL="0" rtl="0" algn="l">
              <a:spcBef>
                <a:spcPts val="16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00"/>
              </a:buClr>
              <a:buSzPts val="1400"/>
              <a:buChar char="❖"/>
            </a:pPr>
            <a:r>
              <a:rPr lang="en" sz="1400">
                <a:solidFill>
                  <a:srgbClr val="FFFF00"/>
                </a:solidFill>
              </a:rPr>
              <a:t>Towards Healthy Cognitive Aging in the Future</a:t>
            </a:r>
            <a:endParaRPr/>
          </a:p>
        </p:txBody>
      </p:sp>
      <p:sp>
        <p:nvSpPr>
          <p:cNvPr id="318" name="Google Shape;318;p51"/>
          <p:cNvSpPr txBox="1"/>
          <p:nvPr>
            <p:ph idx="1" type="body"/>
          </p:nvPr>
        </p:nvSpPr>
        <p:spPr>
          <a:xfrm>
            <a:off x="132575" y="832550"/>
            <a:ext cx="4293900" cy="42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 DBS promotes M in small, not large study</a:t>
            </a:r>
            <a:endParaRPr/>
          </a:p>
          <a:p>
            <a:pPr indent="0" lvl="0" marL="0" rtl="0" algn="l">
              <a:spcBef>
                <a:spcPts val="1600"/>
              </a:spcBef>
              <a:spcAft>
                <a:spcPts val="0"/>
              </a:spcAft>
              <a:buNone/>
            </a:pPr>
            <a:r>
              <a:rPr lang="en"/>
              <a:t>Metformin and NMDA ant. Memantine both show Alzheimer’s efficacy</a:t>
            </a:r>
            <a:endParaRPr/>
          </a:p>
          <a:p>
            <a:pPr indent="0" lvl="0" marL="0" rtl="0" algn="l">
              <a:spcBef>
                <a:spcPts val="1600"/>
              </a:spcBef>
              <a:spcAft>
                <a:spcPts val="0"/>
              </a:spcAft>
              <a:buNone/>
            </a:pPr>
            <a:r>
              <a:rPr lang="en"/>
              <a:t>Molecular basis of exercise benefits on cognition still unknown</a:t>
            </a:r>
            <a:endParaRPr/>
          </a:p>
          <a:p>
            <a:pPr indent="0" lvl="0" marL="0" rtl="0" algn="l">
              <a:spcBef>
                <a:spcPts val="1600"/>
              </a:spcBef>
              <a:spcAft>
                <a:spcPts val="0"/>
              </a:spcAft>
              <a:buNone/>
            </a:pPr>
            <a:r>
              <a:rPr lang="en"/>
              <a:t>Overexpression alone doesn’t imply improved M performance</a:t>
            </a:r>
            <a:endParaRPr/>
          </a:p>
          <a:p>
            <a:pPr indent="0" lvl="0" marL="0" rtl="0" algn="l">
              <a:spcBef>
                <a:spcPts val="1600"/>
              </a:spcBef>
              <a:spcAft>
                <a:spcPts val="1600"/>
              </a:spcAft>
              <a:buNone/>
            </a:pPr>
            <a:r>
              <a:rPr lang="en"/>
              <a:t>Need behavioral, circuit, and cellular level analysis</a:t>
            </a:r>
            <a:endParaRPr/>
          </a:p>
        </p:txBody>
      </p:sp>
      <p:pic>
        <p:nvPicPr>
          <p:cNvPr id="319" name="Google Shape;319;p51"/>
          <p:cNvPicPr preferRelativeResize="0"/>
          <p:nvPr/>
        </p:nvPicPr>
        <p:blipFill>
          <a:blip r:embed="rId3">
            <a:alphaModFix/>
          </a:blip>
          <a:stretch>
            <a:fillRect/>
          </a:stretch>
        </p:blipFill>
        <p:spPr>
          <a:xfrm>
            <a:off x="4426339" y="1017725"/>
            <a:ext cx="4858386" cy="4176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Information? Who cares?</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is it quantified? -Is this a reasonable abstraction?</a:t>
            </a:r>
            <a:endParaRPr/>
          </a:p>
          <a:p>
            <a:pPr indent="0" lvl="0" marL="0" rtl="0" algn="l">
              <a:spcBef>
                <a:spcPts val="1600"/>
              </a:spcBef>
              <a:spcAft>
                <a:spcPts val="0"/>
              </a:spcAft>
              <a:buNone/>
            </a:pPr>
            <a:r>
              <a:rPr lang="en"/>
              <a:t>Why is it relevant to biological systems, particularly the nervous system?</a:t>
            </a:r>
            <a:endParaRPr/>
          </a:p>
          <a:p>
            <a:pPr indent="0" lvl="0" marL="0" rtl="0" algn="l">
              <a:spcBef>
                <a:spcPts val="1600"/>
              </a:spcBef>
              <a:spcAft>
                <a:spcPts val="0"/>
              </a:spcAft>
              <a:buNone/>
            </a:pPr>
            <a:r>
              <a:rPr lang="en"/>
              <a:t>How do we (justifiably) translate an abstract binary value through an imaginary, yet formal, organization of variables and basic operations to achieve a biologically-plausible, informationally predictable, and behaviorally meaningful model of organismal function?</a:t>
            </a:r>
            <a:endParaRPr/>
          </a:p>
          <a:p>
            <a:pPr indent="0" lvl="0" marL="0" rtl="0" algn="l">
              <a:spcBef>
                <a:spcPts val="1600"/>
              </a:spcBef>
              <a:spcAft>
                <a:spcPts val="1600"/>
              </a:spcAft>
              <a:buNone/>
            </a:pPr>
            <a:r>
              <a:rPr lang="en"/>
              <a:t>What is the fundamental computational process that allowed homo sapiens to get to where they are now?</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2"/>
          <p:cNvSpPr txBox="1"/>
          <p:nvPr>
            <p:ph type="title"/>
          </p:nvPr>
        </p:nvSpPr>
        <p:spPr>
          <a:xfrm>
            <a:off x="391350" y="4301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+Zen time </a:t>
            </a:r>
            <a:endParaRPr/>
          </a:p>
        </p:txBody>
      </p:sp>
      <p:sp>
        <p:nvSpPr>
          <p:cNvPr id="325" name="Google Shape;325;p52"/>
          <p:cNvSpPr txBox="1"/>
          <p:nvPr/>
        </p:nvSpPr>
        <p:spPr>
          <a:xfrm>
            <a:off x="96025" y="237600"/>
            <a:ext cx="8945100" cy="10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Background Paper B: Conclusions, Discussion, and Topic Paper Hypotheses...</a:t>
            </a:r>
            <a:endParaRPr sz="24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3"/>
          <p:cNvSpPr txBox="1"/>
          <p:nvPr>
            <p:ph type="title"/>
          </p:nvPr>
        </p:nvSpPr>
        <p:spPr>
          <a:xfrm>
            <a:off x="311700" y="555600"/>
            <a:ext cx="8186100" cy="89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Curcumin-Loaded Nanoparticles Potently Induce Adult Neurogenesis and Reverse Cognitive Deficits in Alzheimer's Disease Model via Canonical Wnt/β-Catenin Pathway</a:t>
            </a:r>
            <a:endParaRPr/>
          </a:p>
        </p:txBody>
      </p:sp>
      <p:sp>
        <p:nvSpPr>
          <p:cNvPr id="331" name="Google Shape;331;p5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2" name="Google Shape;332;p53"/>
          <p:cNvPicPr preferRelativeResize="0"/>
          <p:nvPr/>
        </p:nvPicPr>
        <p:blipFill>
          <a:blip r:embed="rId3">
            <a:alphaModFix/>
          </a:blip>
          <a:stretch>
            <a:fillRect/>
          </a:stretch>
        </p:blipFill>
        <p:spPr>
          <a:xfrm>
            <a:off x="56075" y="1389600"/>
            <a:ext cx="6886004" cy="3655800"/>
          </a:xfrm>
          <a:prstGeom prst="rect">
            <a:avLst/>
          </a:prstGeom>
          <a:noFill/>
          <a:ln>
            <a:noFill/>
          </a:ln>
        </p:spPr>
      </p:pic>
      <p:sp>
        <p:nvSpPr>
          <p:cNvPr id="333" name="Google Shape;333;p53"/>
          <p:cNvSpPr txBox="1"/>
          <p:nvPr/>
        </p:nvSpPr>
        <p:spPr>
          <a:xfrm>
            <a:off x="4414725" y="1373475"/>
            <a:ext cx="2527500" cy="18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000FF"/>
                </a:solidFill>
              </a:rPr>
              <a:t>BETTER IMAGE LATER</a:t>
            </a:r>
            <a:endParaRPr b="1" sz="3000">
              <a:solidFill>
                <a:srgbClr val="0000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54"/>
          <p:cNvSpPr txBox="1"/>
          <p:nvPr>
            <p:ph type="title"/>
          </p:nvPr>
        </p:nvSpPr>
        <p:spPr>
          <a:xfrm>
            <a:off x="0" y="0"/>
            <a:ext cx="4572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Fig1 Characterization of Curcumin</a:t>
            </a:r>
            <a:endParaRPr/>
          </a:p>
        </p:txBody>
      </p:sp>
      <p:sp>
        <p:nvSpPr>
          <p:cNvPr id="339" name="Google Shape;339;p54"/>
          <p:cNvSpPr txBox="1"/>
          <p:nvPr>
            <p:ph idx="1" type="body"/>
          </p:nvPr>
        </p:nvSpPr>
        <p:spPr>
          <a:xfrm>
            <a:off x="0" y="1229250"/>
            <a:ext cx="4686300" cy="37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DLS (hydrodynamic diameter) vs TEM (morphology)</a:t>
            </a:r>
            <a:endParaRPr/>
          </a:p>
          <a:p>
            <a:pPr indent="0" lvl="0" marL="0" rtl="0" algn="l">
              <a:spcBef>
                <a:spcPts val="1600"/>
              </a:spcBef>
              <a:spcAft>
                <a:spcPts val="0"/>
              </a:spcAft>
              <a:buNone/>
            </a:pPr>
            <a:r>
              <a:rPr lang="en"/>
              <a:t>Entrapment efficiency</a:t>
            </a:r>
            <a:endParaRPr/>
          </a:p>
          <a:p>
            <a:pPr indent="0" lvl="0" marL="0" rtl="0" algn="l">
              <a:spcBef>
                <a:spcPts val="1600"/>
              </a:spcBef>
              <a:spcAft>
                <a:spcPts val="0"/>
              </a:spcAft>
              <a:buNone/>
            </a:pPr>
            <a:r>
              <a:rPr lang="en"/>
              <a:t>Zeta-potential</a:t>
            </a:r>
            <a:endParaRPr/>
          </a:p>
          <a:p>
            <a:pPr indent="0" lvl="0" marL="0" rtl="0" algn="l">
              <a:spcBef>
                <a:spcPts val="1600"/>
              </a:spcBef>
              <a:spcAft>
                <a:spcPts val="0"/>
              </a:spcAft>
              <a:buNone/>
            </a:pPr>
            <a:r>
              <a:rPr lang="en"/>
              <a:t>Release kinetics in ½ ethanol</a:t>
            </a:r>
            <a:endParaRPr/>
          </a:p>
          <a:p>
            <a:pPr indent="0" lvl="0" marL="0" rtl="0" algn="l">
              <a:spcBef>
                <a:spcPts val="1600"/>
              </a:spcBef>
              <a:spcAft>
                <a:spcPts val="1600"/>
              </a:spcAft>
              <a:buNone/>
            </a:pPr>
            <a:r>
              <a:rPr lang="en"/>
              <a:t>	-linear for first 60%, 74% released/wk</a:t>
            </a:r>
            <a:endParaRPr/>
          </a:p>
        </p:txBody>
      </p:sp>
      <p:pic>
        <p:nvPicPr>
          <p:cNvPr id="340" name="Google Shape;340;p54"/>
          <p:cNvPicPr preferRelativeResize="0"/>
          <p:nvPr/>
        </p:nvPicPr>
        <p:blipFill>
          <a:blip r:embed="rId3">
            <a:alphaModFix/>
          </a:blip>
          <a:stretch>
            <a:fillRect/>
          </a:stretch>
        </p:blipFill>
        <p:spPr>
          <a:xfrm>
            <a:off x="4686200" y="2571750"/>
            <a:ext cx="4328900" cy="2508650"/>
          </a:xfrm>
          <a:prstGeom prst="rect">
            <a:avLst/>
          </a:prstGeom>
          <a:noFill/>
          <a:ln>
            <a:noFill/>
          </a:ln>
        </p:spPr>
      </p:pic>
      <p:pic>
        <p:nvPicPr>
          <p:cNvPr id="341" name="Google Shape;341;p54"/>
          <p:cNvPicPr preferRelativeResize="0"/>
          <p:nvPr/>
        </p:nvPicPr>
        <p:blipFill>
          <a:blip r:embed="rId4">
            <a:alphaModFix/>
          </a:blip>
          <a:stretch>
            <a:fillRect/>
          </a:stretch>
        </p:blipFill>
        <p:spPr>
          <a:xfrm>
            <a:off x="4686200" y="0"/>
            <a:ext cx="4328901" cy="25985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55"/>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Fig2 Cur-NPs Cellular Uptake</a:t>
            </a:r>
            <a:endParaRPr/>
          </a:p>
        </p:txBody>
      </p:sp>
      <p:sp>
        <p:nvSpPr>
          <p:cNvPr id="347" name="Google Shape;347;p55"/>
          <p:cNvSpPr txBox="1"/>
          <p:nvPr>
            <p:ph idx="1" type="body"/>
          </p:nvPr>
        </p:nvSpPr>
        <p:spPr>
          <a:xfrm>
            <a:off x="0" y="572700"/>
            <a:ext cx="4954800" cy="4570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lphaLcParenR"/>
            </a:pPr>
            <a:r>
              <a:rPr lang="en"/>
              <a:t>NSCs, </a:t>
            </a:r>
            <a:endParaRPr/>
          </a:p>
          <a:p>
            <a:pPr indent="-342900" lvl="0" marL="457200" rtl="0" algn="l">
              <a:spcBef>
                <a:spcPts val="0"/>
              </a:spcBef>
              <a:spcAft>
                <a:spcPts val="0"/>
              </a:spcAft>
              <a:buSzPts val="1800"/>
              <a:buAutoNum type="alphaLcParenR"/>
            </a:pPr>
            <a:r>
              <a:rPr lang="en"/>
              <a:t>Neurospheres,</a:t>
            </a:r>
            <a:endParaRPr/>
          </a:p>
          <a:p>
            <a:pPr indent="-342900" lvl="0" marL="457200" rtl="0" algn="l">
              <a:spcBef>
                <a:spcPts val="0"/>
              </a:spcBef>
              <a:spcAft>
                <a:spcPts val="0"/>
              </a:spcAft>
              <a:buSzPts val="1800"/>
              <a:buAutoNum type="alphaLcParenR"/>
            </a:pPr>
            <a:r>
              <a:rPr lang="en"/>
              <a:t>Flow cytometry analysis</a:t>
            </a:r>
            <a:endParaRPr/>
          </a:p>
          <a:p>
            <a:pPr indent="-342900" lvl="0" marL="457200" rtl="0" algn="l">
              <a:spcBef>
                <a:spcPts val="0"/>
              </a:spcBef>
              <a:spcAft>
                <a:spcPts val="0"/>
              </a:spcAft>
              <a:buSzPts val="1800"/>
              <a:buAutoNum type="alphaLcParenR"/>
            </a:pPr>
            <a:r>
              <a:rPr lang="en"/>
              <a:t>TEM show cytoplasmic and nuclear uptake</a:t>
            </a:r>
            <a:endParaRPr/>
          </a:p>
        </p:txBody>
      </p:sp>
      <p:pic>
        <p:nvPicPr>
          <p:cNvPr id="348" name="Google Shape;348;p55"/>
          <p:cNvPicPr preferRelativeResize="0"/>
          <p:nvPr/>
        </p:nvPicPr>
        <p:blipFill>
          <a:blip r:embed="rId3">
            <a:alphaModFix/>
          </a:blip>
          <a:stretch>
            <a:fillRect/>
          </a:stretch>
        </p:blipFill>
        <p:spPr>
          <a:xfrm>
            <a:off x="4954902" y="0"/>
            <a:ext cx="4189095"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56"/>
          <p:cNvSpPr txBox="1"/>
          <p:nvPr>
            <p:ph type="title"/>
          </p:nvPr>
        </p:nvSpPr>
        <p:spPr>
          <a:xfrm>
            <a:off x="393905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Fig3 NPs ^NSC proliferation</a:t>
            </a:r>
            <a:endParaRPr/>
          </a:p>
        </p:txBody>
      </p:sp>
      <p:sp>
        <p:nvSpPr>
          <p:cNvPr id="354" name="Google Shape;354;p56"/>
          <p:cNvSpPr txBox="1"/>
          <p:nvPr>
            <p:ph idx="1" type="body"/>
          </p:nvPr>
        </p:nvSpPr>
        <p:spPr>
          <a:xfrm>
            <a:off x="3939050" y="572700"/>
            <a:ext cx="5205000" cy="448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B) HC-derived NSC in well plates</a:t>
            </a:r>
            <a:endParaRPr/>
          </a:p>
          <a:p>
            <a:pPr indent="0" lvl="0" marL="0" rtl="0" algn="l">
              <a:spcBef>
                <a:spcPts val="1600"/>
              </a:spcBef>
              <a:spcAft>
                <a:spcPts val="0"/>
              </a:spcAft>
              <a:buNone/>
            </a:pPr>
            <a:r>
              <a:rPr lang="en"/>
              <a:t>C) BrdU rxn in NSC culture</a:t>
            </a:r>
            <a:endParaRPr/>
          </a:p>
          <a:p>
            <a:pPr indent="0" lvl="0" marL="0" rtl="0" algn="l">
              <a:spcBef>
                <a:spcPts val="1600"/>
              </a:spcBef>
              <a:spcAft>
                <a:spcPts val="0"/>
              </a:spcAft>
              <a:buNone/>
            </a:pPr>
            <a:r>
              <a:rPr lang="en"/>
              <a:t>D) BrdU rxn quant</a:t>
            </a:r>
            <a:endParaRPr/>
          </a:p>
          <a:p>
            <a:pPr indent="0" lvl="0" marL="0" rtl="0" algn="l">
              <a:spcBef>
                <a:spcPts val="1600"/>
              </a:spcBef>
              <a:spcAft>
                <a:spcPts val="0"/>
              </a:spcAft>
              <a:buNone/>
            </a:pPr>
            <a:r>
              <a:rPr lang="en"/>
              <a:t>E) BrdU rxn in neurospheres</a:t>
            </a:r>
            <a:endParaRPr/>
          </a:p>
          <a:p>
            <a:pPr indent="0" lvl="0" marL="0" rtl="0" algn="l">
              <a:spcBef>
                <a:spcPts val="1600"/>
              </a:spcBef>
              <a:spcAft>
                <a:spcPts val="0"/>
              </a:spcAft>
              <a:buNone/>
            </a:pPr>
            <a:r>
              <a:rPr lang="en"/>
              <a:t>F) phase-contrast of neurospheres (NSC/HC)</a:t>
            </a:r>
            <a:endParaRPr/>
          </a:p>
          <a:p>
            <a:pPr indent="0" lvl="0" marL="0" rtl="0" algn="l">
              <a:spcBef>
                <a:spcPts val="1600"/>
              </a:spcBef>
              <a:spcAft>
                <a:spcPts val="1600"/>
              </a:spcAft>
              <a:buNone/>
            </a:pPr>
            <a:r>
              <a:rPr lang="en"/>
              <a:t>G, H) # and area of neurospheres</a:t>
            </a:r>
            <a:endParaRPr/>
          </a:p>
        </p:txBody>
      </p:sp>
      <p:pic>
        <p:nvPicPr>
          <p:cNvPr id="355" name="Google Shape;355;p56"/>
          <p:cNvPicPr preferRelativeResize="0"/>
          <p:nvPr/>
        </p:nvPicPr>
        <p:blipFill>
          <a:blip r:embed="rId3">
            <a:alphaModFix/>
          </a:blip>
          <a:stretch>
            <a:fillRect/>
          </a:stretch>
        </p:blipFill>
        <p:spPr>
          <a:xfrm>
            <a:off x="1" y="0"/>
            <a:ext cx="3939049"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57"/>
          <p:cNvSpPr txBox="1"/>
          <p:nvPr>
            <p:ph type="title"/>
          </p:nvPr>
        </p:nvSpPr>
        <p:spPr>
          <a:xfrm>
            <a:off x="0" y="-166825"/>
            <a:ext cx="4572000" cy="1068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Fig4 Cur-NPs organism bioavailability</a:t>
            </a:r>
            <a:endParaRPr/>
          </a:p>
        </p:txBody>
      </p:sp>
      <p:sp>
        <p:nvSpPr>
          <p:cNvPr id="361" name="Google Shape;361;p57"/>
          <p:cNvSpPr txBox="1"/>
          <p:nvPr>
            <p:ph idx="1" type="body"/>
          </p:nvPr>
        </p:nvSpPr>
        <p:spPr>
          <a:xfrm>
            <a:off x="0" y="901775"/>
            <a:ext cx="4214400" cy="42417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lphaUcParenR"/>
            </a:pPr>
            <a:r>
              <a:rPr lang="en"/>
              <a:t>HPLC quant of BC vs Cur-PLGA-NP in brain</a:t>
            </a:r>
            <a:endParaRPr/>
          </a:p>
          <a:p>
            <a:pPr indent="-304800" lvl="0" marL="457200" rtl="0" algn="l">
              <a:spcBef>
                <a:spcPts val="0"/>
              </a:spcBef>
              <a:spcAft>
                <a:spcPts val="0"/>
              </a:spcAft>
              <a:buSzPts val="1200"/>
              <a:buAutoNum type="alphaUcParenR"/>
            </a:pPr>
            <a:r>
              <a:rPr lang="en"/>
              <a:t>TEM shows NP in cytoplasm, nucleus</a:t>
            </a:r>
            <a:endParaRPr/>
          </a:p>
          <a:p>
            <a:pPr indent="-304800" lvl="0" marL="457200" rtl="0" algn="l">
              <a:spcBef>
                <a:spcPts val="0"/>
              </a:spcBef>
              <a:spcAft>
                <a:spcPts val="0"/>
              </a:spcAft>
              <a:buSzPts val="1200"/>
              <a:buAutoNum type="alphaUcParenR"/>
            </a:pPr>
            <a:r>
              <a:rPr lang="en"/>
              <a:t>(&amp;D) FITC-Cur-PLGA-NPs w/ colocalized DAPI (nuclear stain)</a:t>
            </a:r>
            <a:endParaRPr/>
          </a:p>
        </p:txBody>
      </p:sp>
      <p:pic>
        <p:nvPicPr>
          <p:cNvPr id="362" name="Google Shape;362;p57"/>
          <p:cNvPicPr preferRelativeResize="0"/>
          <p:nvPr/>
        </p:nvPicPr>
        <p:blipFill>
          <a:blip r:embed="rId3">
            <a:alphaModFix/>
          </a:blip>
          <a:stretch>
            <a:fillRect/>
          </a:stretch>
        </p:blipFill>
        <p:spPr>
          <a:xfrm>
            <a:off x="4214525" y="152400"/>
            <a:ext cx="4768701"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58"/>
          <p:cNvSpPr txBox="1"/>
          <p:nvPr>
            <p:ph type="title"/>
          </p:nvPr>
        </p:nvSpPr>
        <p:spPr>
          <a:xfrm>
            <a:off x="0" y="0"/>
            <a:ext cx="5532600" cy="80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Fig5 NPs on NSC proliferation/renewal</a:t>
            </a:r>
            <a:endParaRPr/>
          </a:p>
        </p:txBody>
      </p:sp>
      <p:sp>
        <p:nvSpPr>
          <p:cNvPr id="368" name="Google Shape;368;p58"/>
          <p:cNvSpPr txBox="1"/>
          <p:nvPr>
            <p:ph idx="1" type="body"/>
          </p:nvPr>
        </p:nvSpPr>
        <p:spPr>
          <a:xfrm>
            <a:off x="0" y="806400"/>
            <a:ext cx="5332800" cy="4120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lphaUcParenR"/>
            </a:pPr>
            <a:r>
              <a:rPr lang="en"/>
              <a:t>BrdUb in DG, esp. Hlas and granular cell layer, few in molecular layer</a:t>
            </a:r>
            <a:endParaRPr/>
          </a:p>
          <a:p>
            <a:pPr indent="-304800" lvl="0" marL="457200" rtl="0" algn="l">
              <a:spcBef>
                <a:spcPts val="0"/>
              </a:spcBef>
              <a:spcAft>
                <a:spcPts val="0"/>
              </a:spcAft>
              <a:buSzPts val="1200"/>
              <a:buAutoNum type="alphaUcParenR"/>
            </a:pPr>
            <a:r>
              <a:rPr lang="en"/>
              <a:t>Quant of BrdUb in hilus, GCL, and ML</a:t>
            </a:r>
            <a:endParaRPr/>
          </a:p>
          <a:p>
            <a:pPr indent="-304800" lvl="0" marL="457200" rtl="0" algn="l">
              <a:spcBef>
                <a:spcPts val="0"/>
              </a:spcBef>
              <a:spcAft>
                <a:spcPts val="0"/>
              </a:spcAft>
              <a:buSzPts val="1200"/>
              <a:buAutoNum type="alphaUcParenR"/>
            </a:pPr>
            <a:r>
              <a:rPr lang="en"/>
              <a:t>BrdUb in SVZ (ctrl, BC-, NP+); NPs=&gt; ^# BrdUb, SVZ thickening</a:t>
            </a:r>
            <a:endParaRPr/>
          </a:p>
          <a:p>
            <a:pPr indent="-304800" lvl="0" marL="457200" rtl="0" algn="l">
              <a:spcBef>
                <a:spcPts val="0"/>
              </a:spcBef>
              <a:spcAft>
                <a:spcPts val="0"/>
              </a:spcAft>
              <a:buSzPts val="1200"/>
              <a:buAutoNum type="alphaUcParenR"/>
            </a:pPr>
            <a:r>
              <a:rPr lang="en"/>
              <a:t>Quant of BrdUb in SVZ</a:t>
            </a:r>
            <a:endParaRPr/>
          </a:p>
          <a:p>
            <a:pPr indent="-304800" lvl="0" marL="457200" rtl="0" algn="l">
              <a:spcBef>
                <a:spcPts val="0"/>
              </a:spcBef>
              <a:spcAft>
                <a:spcPts val="0"/>
              </a:spcAft>
              <a:buSzPts val="1200"/>
              <a:buAutoNum type="alphaUcParenR"/>
            </a:pPr>
            <a:r>
              <a:rPr lang="en"/>
              <a:t>(&amp;F) NPs ^phospho-histone-H3b granule neuroblasts in HC and SVZ</a:t>
            </a:r>
            <a:endParaRPr/>
          </a:p>
          <a:p>
            <a:pPr indent="0" lvl="0" marL="0" rtl="0" algn="l">
              <a:spcBef>
                <a:spcPts val="1600"/>
              </a:spcBef>
              <a:spcAft>
                <a:spcPts val="0"/>
              </a:spcAft>
              <a:buNone/>
            </a:pPr>
            <a:r>
              <a:rPr lang="en"/>
              <a:t>G, H) Quant real-time PCR for relative mRNA </a:t>
            </a:r>
            <a:endParaRPr/>
          </a:p>
          <a:p>
            <a:pPr indent="0" lvl="0" marL="0" rtl="0" algn="l">
              <a:spcBef>
                <a:spcPts val="1600"/>
              </a:spcBef>
              <a:spcAft>
                <a:spcPts val="0"/>
              </a:spcAft>
              <a:buNone/>
            </a:pPr>
            <a:r>
              <a:rPr lang="en"/>
              <a:t>	-nestin- marker of NSC</a:t>
            </a:r>
            <a:endParaRPr/>
          </a:p>
          <a:p>
            <a:pPr indent="0" lvl="0" marL="0" rtl="0" algn="l">
              <a:spcBef>
                <a:spcPts val="1600"/>
              </a:spcBef>
              <a:spcAft>
                <a:spcPts val="0"/>
              </a:spcAft>
              <a:buNone/>
            </a:pPr>
            <a:r>
              <a:rPr lang="en"/>
              <a:t>	-reelin- ECM protein for migration &amp; differentiation of NSC</a:t>
            </a:r>
            <a:endParaRPr/>
          </a:p>
          <a:p>
            <a:pPr indent="0" lvl="0" marL="0" rtl="0" algn="l">
              <a:spcBef>
                <a:spcPts val="1600"/>
              </a:spcBef>
              <a:spcAft>
                <a:spcPts val="1600"/>
              </a:spcAft>
              <a:buNone/>
            </a:pPr>
            <a:r>
              <a:rPr lang="en"/>
              <a:t>	-Pax6- ?</a:t>
            </a:r>
            <a:endParaRPr/>
          </a:p>
        </p:txBody>
      </p:sp>
      <p:pic>
        <p:nvPicPr>
          <p:cNvPr id="369" name="Google Shape;369;p58"/>
          <p:cNvPicPr preferRelativeResize="0"/>
          <p:nvPr/>
        </p:nvPicPr>
        <p:blipFill>
          <a:blip r:embed="rId3">
            <a:alphaModFix/>
          </a:blip>
          <a:stretch>
            <a:fillRect/>
          </a:stretch>
        </p:blipFill>
        <p:spPr>
          <a:xfrm>
            <a:off x="5332700" y="88500"/>
            <a:ext cx="3709670" cy="48387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59"/>
          <p:cNvSpPr txBox="1"/>
          <p:nvPr>
            <p:ph type="title"/>
          </p:nvPr>
        </p:nvSpPr>
        <p:spPr>
          <a:xfrm>
            <a:off x="4243225" y="0"/>
            <a:ext cx="4764900" cy="790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 6 Immunostaining Proliferation and Differentiation</a:t>
            </a:r>
            <a:endParaRPr/>
          </a:p>
        </p:txBody>
      </p:sp>
      <p:sp>
        <p:nvSpPr>
          <p:cNvPr id="375" name="Google Shape;375;p59"/>
          <p:cNvSpPr txBox="1"/>
          <p:nvPr>
            <p:ph idx="1" type="body"/>
          </p:nvPr>
        </p:nvSpPr>
        <p:spPr>
          <a:xfrm>
            <a:off x="4243225" y="790800"/>
            <a:ext cx="4900800" cy="42003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lphaUcParenR"/>
            </a:pPr>
            <a:r>
              <a:rPr lang="en"/>
              <a:t>DCX (immature neuron marker) colabeled w/ BrdU (proliferation marker) [Arrows= colabel]</a:t>
            </a:r>
            <a:endParaRPr/>
          </a:p>
          <a:p>
            <a:pPr indent="-304800" lvl="0" marL="457200" rtl="0" algn="l">
              <a:spcBef>
                <a:spcPts val="0"/>
              </a:spcBef>
              <a:spcAft>
                <a:spcPts val="0"/>
              </a:spcAft>
              <a:buSzPts val="1200"/>
              <a:buAutoNum type="alphaUcParenR"/>
            </a:pPr>
            <a:r>
              <a:rPr lang="en"/>
              <a:t>Quant of (A)</a:t>
            </a:r>
            <a:endParaRPr/>
          </a:p>
          <a:p>
            <a:pPr indent="-304800" lvl="0" marL="457200" rtl="0" algn="l">
              <a:spcBef>
                <a:spcPts val="0"/>
              </a:spcBef>
              <a:spcAft>
                <a:spcPts val="0"/>
              </a:spcAft>
              <a:buSzPts val="1200"/>
              <a:buAutoNum type="alphaUcParenR"/>
            </a:pPr>
            <a:r>
              <a:rPr lang="en"/>
              <a:t>NeuN (reed: mature neuron marker) w/ BrdU (green: ) in DG</a:t>
            </a:r>
            <a:endParaRPr/>
          </a:p>
          <a:p>
            <a:pPr indent="-304800" lvl="0" marL="457200" rtl="0" algn="l">
              <a:spcBef>
                <a:spcPts val="0"/>
              </a:spcBef>
              <a:spcAft>
                <a:spcPts val="0"/>
              </a:spcAft>
              <a:buSzPts val="1200"/>
              <a:buAutoNum type="alphaUcParenR"/>
            </a:pPr>
            <a:r>
              <a:rPr lang="en"/>
              <a:t>Quant of C), dropped # mature colabel w/ Cur-NPs</a:t>
            </a:r>
            <a:endParaRPr/>
          </a:p>
          <a:p>
            <a:pPr indent="-304800" lvl="0" marL="457200" rtl="0" algn="l">
              <a:spcBef>
                <a:spcPts val="0"/>
              </a:spcBef>
              <a:spcAft>
                <a:spcPts val="0"/>
              </a:spcAft>
              <a:buSzPts val="1200"/>
              <a:buAutoNum type="alphaUcParenR"/>
            </a:pPr>
            <a:r>
              <a:rPr lang="en"/>
              <a:t>Photomicrograph, ^DCX/BrdU colabel  in SVZ</a:t>
            </a:r>
            <a:endParaRPr/>
          </a:p>
          <a:p>
            <a:pPr indent="-304800" lvl="0" marL="457200" rtl="0" algn="l">
              <a:spcBef>
                <a:spcPts val="0"/>
              </a:spcBef>
              <a:spcAft>
                <a:spcPts val="0"/>
              </a:spcAft>
              <a:buSzPts val="1200"/>
              <a:buAutoNum type="alphaUcParenR"/>
            </a:pPr>
            <a:r>
              <a:rPr lang="en"/>
              <a:t>Quant of E)</a:t>
            </a:r>
            <a:endParaRPr/>
          </a:p>
          <a:p>
            <a:pPr indent="0" lvl="0" marL="0" rtl="0" algn="l">
              <a:spcBef>
                <a:spcPts val="1600"/>
              </a:spcBef>
              <a:spcAft>
                <a:spcPts val="1600"/>
              </a:spcAft>
              <a:buNone/>
            </a:pPr>
            <a:r>
              <a:rPr lang="en"/>
              <a:t>G-I) qRT-PCR suggesting ^relative mRNA of neurogenic genes and the TF Stat3 in HC of Cur-NP treated rats</a:t>
            </a:r>
            <a:endParaRPr/>
          </a:p>
        </p:txBody>
      </p:sp>
      <p:pic>
        <p:nvPicPr>
          <p:cNvPr id="376" name="Google Shape;376;p59"/>
          <p:cNvPicPr preferRelativeResize="0"/>
          <p:nvPr/>
        </p:nvPicPr>
        <p:blipFill>
          <a:blip r:embed="rId3">
            <a:alphaModFix/>
          </a:blip>
          <a:stretch>
            <a:fillRect/>
          </a:stretch>
        </p:blipFill>
        <p:spPr>
          <a:xfrm>
            <a:off x="152400" y="152400"/>
            <a:ext cx="4090832" cy="48386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60"/>
          <p:cNvSpPr txBox="1"/>
          <p:nvPr>
            <p:ph type="title"/>
          </p:nvPr>
        </p:nvSpPr>
        <p:spPr>
          <a:xfrm>
            <a:off x="0" y="0"/>
            <a:ext cx="5360100" cy="46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Fig7 NPs ^-genesis via Wnt/b-catenin</a:t>
            </a:r>
            <a:endParaRPr/>
          </a:p>
        </p:txBody>
      </p:sp>
      <p:sp>
        <p:nvSpPr>
          <p:cNvPr id="382" name="Google Shape;382;p60"/>
          <p:cNvSpPr txBox="1"/>
          <p:nvPr>
            <p:ph idx="1" type="body"/>
          </p:nvPr>
        </p:nvSpPr>
        <p:spPr>
          <a:xfrm>
            <a:off x="0" y="465000"/>
            <a:ext cx="5172000" cy="45516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lphaUcParenR"/>
            </a:pPr>
            <a:r>
              <a:rPr lang="en"/>
              <a:t>qRT-PCR for Wnt/beta-catenin pathway mRNA expression</a:t>
            </a:r>
            <a:endParaRPr/>
          </a:p>
          <a:p>
            <a:pPr indent="-304800" lvl="0" marL="457200" rtl="0" algn="l">
              <a:spcBef>
                <a:spcPts val="0"/>
              </a:spcBef>
              <a:spcAft>
                <a:spcPts val="0"/>
              </a:spcAft>
              <a:buSzPts val="1200"/>
              <a:buAutoNum type="alphaUcParenR"/>
            </a:pPr>
            <a:r>
              <a:rPr lang="en"/>
              <a:t>(&amp; C) Westerns of Wif-1, Wnt3a, (p-)LRP, dishevelled, TCF,                 (p-) GSK-3beta, (p-)beta-catenin</a:t>
            </a:r>
            <a:endParaRPr/>
          </a:p>
          <a:p>
            <a:pPr indent="0" lvl="0" marL="0" rtl="0" algn="l">
              <a:spcBef>
                <a:spcPts val="1600"/>
              </a:spcBef>
              <a:spcAft>
                <a:spcPts val="0"/>
              </a:spcAft>
              <a:buNone/>
            </a:pPr>
            <a:r>
              <a:rPr lang="en"/>
              <a:t> D)     ratios  of phosphorylated LRP and GSK-3b  increased, p-beta-catenin decreased in NP treated rats</a:t>
            </a:r>
            <a:endParaRPr/>
          </a:p>
          <a:p>
            <a:pPr indent="0" lvl="0" marL="0" rtl="0" algn="l">
              <a:spcBef>
                <a:spcPts val="1600"/>
              </a:spcBef>
              <a:spcAft>
                <a:spcPts val="1600"/>
              </a:spcAft>
              <a:buNone/>
            </a:pPr>
            <a:r>
              <a:rPr lang="en"/>
              <a:t>  </a:t>
            </a:r>
            <a:endParaRPr/>
          </a:p>
        </p:txBody>
      </p:sp>
      <p:pic>
        <p:nvPicPr>
          <p:cNvPr id="383" name="Google Shape;383;p60"/>
          <p:cNvPicPr preferRelativeResize="0"/>
          <p:nvPr/>
        </p:nvPicPr>
        <p:blipFill>
          <a:blip r:embed="rId3">
            <a:alphaModFix/>
          </a:blip>
          <a:stretch>
            <a:fillRect/>
          </a:stretch>
        </p:blipFill>
        <p:spPr>
          <a:xfrm>
            <a:off x="5172125" y="0"/>
            <a:ext cx="3971875" cy="50166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61"/>
          <p:cNvSpPr txBox="1"/>
          <p:nvPr>
            <p:ph type="title"/>
          </p:nvPr>
        </p:nvSpPr>
        <p:spPr>
          <a:xfrm>
            <a:off x="0" y="0"/>
            <a:ext cx="4726500" cy="138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Fig8 NPs ^pathway by (1) nuclear localization of b-catenin</a:t>
            </a:r>
            <a:endParaRPr/>
          </a:p>
          <a:p>
            <a:pPr indent="0" lvl="0" marL="0" rtl="0" algn="l">
              <a:spcBef>
                <a:spcPts val="0"/>
              </a:spcBef>
              <a:spcAft>
                <a:spcPts val="0"/>
              </a:spcAft>
              <a:buNone/>
            </a:pPr>
            <a:r>
              <a:rPr lang="en"/>
              <a:t>(2) phosphorylation of GSK-3b</a:t>
            </a:r>
            <a:endParaRPr/>
          </a:p>
        </p:txBody>
      </p:sp>
      <p:sp>
        <p:nvSpPr>
          <p:cNvPr id="389" name="Google Shape;389;p61"/>
          <p:cNvSpPr txBox="1"/>
          <p:nvPr>
            <p:ph idx="1" type="body"/>
          </p:nvPr>
        </p:nvSpPr>
        <p:spPr>
          <a:xfrm>
            <a:off x="0" y="1389600"/>
            <a:ext cx="4584600" cy="3627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lphaUcParenR"/>
            </a:pPr>
            <a:r>
              <a:rPr lang="en"/>
              <a:t>Immunostains show cyto- and nuclear localization of b-catenin, colocalized w/ BrdU</a:t>
            </a:r>
            <a:endParaRPr/>
          </a:p>
          <a:p>
            <a:pPr indent="-304800" lvl="0" marL="457200" rtl="0" algn="l">
              <a:spcBef>
                <a:spcPts val="0"/>
              </a:spcBef>
              <a:spcAft>
                <a:spcPts val="0"/>
              </a:spcAft>
              <a:buSzPts val="1200"/>
              <a:buAutoNum type="alphaUcParenR"/>
            </a:pPr>
            <a:r>
              <a:rPr lang="en"/>
              <a:t>Quant shows  ^b-catenin nuclear translocation in HC</a:t>
            </a:r>
            <a:endParaRPr/>
          </a:p>
          <a:p>
            <a:pPr indent="-304800" lvl="0" marL="457200" rtl="0" algn="l">
              <a:spcBef>
                <a:spcPts val="0"/>
              </a:spcBef>
              <a:spcAft>
                <a:spcPts val="0"/>
              </a:spcAft>
              <a:buSzPts val="1200"/>
              <a:buAutoNum type="alphaUcParenR"/>
            </a:pPr>
            <a:r>
              <a:rPr lang="en"/>
              <a:t>“ “ in SVZ</a:t>
            </a:r>
            <a:endParaRPr/>
          </a:p>
          <a:p>
            <a:pPr indent="-304800" lvl="0" marL="457200" rtl="0" algn="l">
              <a:spcBef>
                <a:spcPts val="0"/>
              </a:spcBef>
              <a:spcAft>
                <a:spcPts val="0"/>
              </a:spcAft>
              <a:buSzPts val="1200"/>
              <a:buAutoNum type="alphaUcParenR"/>
            </a:pPr>
            <a:r>
              <a:rPr lang="en"/>
              <a:t>Quant of p-GSK3b (red) and (E)  p-b-catenin (red) + cells w/ DAPI (blue)</a:t>
            </a:r>
            <a:endParaRPr/>
          </a:p>
          <a:p>
            <a:pPr indent="457200" lvl="0" marL="457200" rtl="0" algn="l">
              <a:spcBef>
                <a:spcPts val="1600"/>
              </a:spcBef>
              <a:spcAft>
                <a:spcPts val="1600"/>
              </a:spcAft>
              <a:buNone/>
            </a:pPr>
            <a:r>
              <a:rPr lang="en"/>
              <a:t> suggest up-regulation of GSK-3b phos, down-regulation of b-catenin phos by these NPs</a:t>
            </a:r>
            <a:endParaRPr/>
          </a:p>
        </p:txBody>
      </p:sp>
      <p:pic>
        <p:nvPicPr>
          <p:cNvPr id="390" name="Google Shape;390;p61"/>
          <p:cNvPicPr preferRelativeResize="0"/>
          <p:nvPr/>
        </p:nvPicPr>
        <p:blipFill>
          <a:blip r:embed="rId3">
            <a:alphaModFix/>
          </a:blip>
          <a:stretch>
            <a:fillRect/>
          </a:stretch>
        </p:blipFill>
        <p:spPr>
          <a:xfrm>
            <a:off x="4572000" y="0"/>
            <a:ext cx="4584477"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Game: an introduction to data </a:t>
            </a:r>
            <a:r>
              <a:rPr lang="en"/>
              <a:t>perchloration</a:t>
            </a:r>
            <a:endParaRPr/>
          </a:p>
        </p:txBody>
      </p:sp>
      <p:sp>
        <p:nvSpPr>
          <p:cNvPr id="82" name="Google Shape;82;p17"/>
          <p:cNvSpPr txBox="1"/>
          <p:nvPr/>
        </p:nvSpPr>
        <p:spPr>
          <a:xfrm>
            <a:off x="1319850" y="688600"/>
            <a:ext cx="7344900" cy="8568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Local Codes:</a:t>
            </a:r>
            <a:endParaRPr sz="2400"/>
          </a:p>
        </p:txBody>
      </p:sp>
      <p:sp>
        <p:nvSpPr>
          <p:cNvPr id="83" name="Google Shape;83;p17"/>
          <p:cNvSpPr txBox="1"/>
          <p:nvPr/>
        </p:nvSpPr>
        <p:spPr>
          <a:xfrm>
            <a:off x="948125" y="3179050"/>
            <a:ext cx="7344900" cy="8568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Dense, Distributed Codes:</a:t>
            </a:r>
            <a:endParaRPr sz="2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62"/>
          <p:cNvSpPr txBox="1"/>
          <p:nvPr>
            <p:ph type="title"/>
          </p:nvPr>
        </p:nvSpPr>
        <p:spPr>
          <a:xfrm>
            <a:off x="0" y="0"/>
            <a:ext cx="5393700" cy="137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Fig9 NPs enhance cyclin-D1 &amp; TCF/LEF promotors, inhibit GSK-3b thru this pathway</a:t>
            </a:r>
            <a:endParaRPr/>
          </a:p>
        </p:txBody>
      </p:sp>
      <p:sp>
        <p:nvSpPr>
          <p:cNvPr id="396" name="Google Shape;396;p62"/>
          <p:cNvSpPr txBox="1"/>
          <p:nvPr>
            <p:ph idx="1" type="body"/>
          </p:nvPr>
        </p:nvSpPr>
        <p:spPr>
          <a:xfrm>
            <a:off x="0" y="1374600"/>
            <a:ext cx="5393700" cy="36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B) NSC/HC transfected w/ cyclin-D1 promotor linked to luciferase reporter in pGL3 vector and TCF/LEF promoter</a:t>
            </a:r>
            <a:endParaRPr/>
          </a:p>
          <a:p>
            <a:pPr indent="0" lvl="0" marL="0" rtl="0" algn="l">
              <a:spcBef>
                <a:spcPts val="1600"/>
              </a:spcBef>
              <a:spcAft>
                <a:spcPts val="0"/>
              </a:spcAft>
              <a:buNone/>
            </a:pPr>
            <a:r>
              <a:rPr lang="en"/>
              <a:t>Given various inhibitors:</a:t>
            </a:r>
            <a:endParaRPr/>
          </a:p>
          <a:p>
            <a:pPr indent="0" lvl="0" marL="0" rtl="0" algn="l">
              <a:spcBef>
                <a:spcPts val="1600"/>
              </a:spcBef>
              <a:spcAft>
                <a:spcPts val="0"/>
              </a:spcAft>
              <a:buNone/>
            </a:pPr>
            <a:r>
              <a:rPr lang="en"/>
              <a:t>	FH535 ((-)b-catenin/TCF)</a:t>
            </a:r>
            <a:endParaRPr/>
          </a:p>
          <a:p>
            <a:pPr indent="0" lvl="0" marL="0" rtl="0" algn="l">
              <a:spcBef>
                <a:spcPts val="1600"/>
              </a:spcBef>
              <a:spcAft>
                <a:spcPts val="0"/>
              </a:spcAft>
              <a:buNone/>
            </a:pPr>
            <a:r>
              <a:rPr lang="en"/>
              <a:t>	SB-41286 &amp; LiCl ((-) GSK3-b)</a:t>
            </a:r>
            <a:endParaRPr/>
          </a:p>
          <a:p>
            <a:pPr indent="0" lvl="0" marL="0" rtl="0" algn="l">
              <a:spcBef>
                <a:spcPts val="1600"/>
              </a:spcBef>
              <a:spcAft>
                <a:spcPts val="0"/>
              </a:spcAft>
              <a:buNone/>
            </a:pPr>
            <a:r>
              <a:rPr lang="en"/>
              <a:t>\C)  NSC cultures given inhibitors, (p-)GSK-3bR quntified</a:t>
            </a:r>
            <a:endParaRPr/>
          </a:p>
          <a:p>
            <a:pPr indent="457200" lvl="0" marL="0" rtl="0" algn="l">
              <a:spcBef>
                <a:spcPts val="1600"/>
              </a:spcBef>
              <a:spcAft>
                <a:spcPts val="0"/>
              </a:spcAft>
              <a:buNone/>
            </a:pPr>
            <a:r>
              <a:rPr lang="en"/>
              <a:t>Dkk-1 ((-)</a:t>
            </a:r>
            <a:r>
              <a:rPr lang="en"/>
              <a:t> Wnt pathway)</a:t>
            </a:r>
            <a:endParaRPr/>
          </a:p>
          <a:p>
            <a:pPr indent="457200" lvl="0" marL="0" rtl="0" algn="l">
              <a:spcBef>
                <a:spcPts val="1600"/>
              </a:spcBef>
              <a:spcAft>
                <a:spcPts val="1600"/>
              </a:spcAft>
              <a:buNone/>
            </a:pPr>
            <a:r>
              <a:rPr lang="en"/>
              <a:t>Ly294002 ((-)PI3K/Akt)</a:t>
            </a:r>
            <a:endParaRPr/>
          </a:p>
        </p:txBody>
      </p:sp>
      <p:pic>
        <p:nvPicPr>
          <p:cNvPr id="397" name="Google Shape;397;p62"/>
          <p:cNvPicPr preferRelativeResize="0"/>
          <p:nvPr/>
        </p:nvPicPr>
        <p:blipFill>
          <a:blip r:embed="rId3">
            <a:alphaModFix/>
          </a:blip>
          <a:stretch>
            <a:fillRect/>
          </a:stretch>
        </p:blipFill>
        <p:spPr>
          <a:xfrm>
            <a:off x="5393725" y="0"/>
            <a:ext cx="3750275" cy="50223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63"/>
          <p:cNvSpPr txBox="1"/>
          <p:nvPr>
            <p:ph type="title"/>
          </p:nvPr>
        </p:nvSpPr>
        <p:spPr>
          <a:xfrm>
            <a:off x="4149000" y="152400"/>
            <a:ext cx="4995000" cy="101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Fig10 Genetic and Pharma- inhibition of Wnt path drops Cur-NP effect in HC and culture</a:t>
            </a:r>
            <a:endParaRPr/>
          </a:p>
        </p:txBody>
      </p:sp>
      <p:sp>
        <p:nvSpPr>
          <p:cNvPr id="403" name="Google Shape;403;p63"/>
          <p:cNvSpPr txBox="1"/>
          <p:nvPr>
            <p:ph idx="1" type="body"/>
          </p:nvPr>
        </p:nvSpPr>
        <p:spPr>
          <a:xfrm>
            <a:off x="4149000" y="1164300"/>
            <a:ext cx="4838400" cy="39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B) Wnt3a KO by stereotaxic injection  drops BrdU/NeuN positives in BC and Cur-NPs</a:t>
            </a:r>
            <a:endParaRPr/>
          </a:p>
          <a:p>
            <a:pPr indent="0" lvl="0" marL="0" rtl="0" algn="l">
              <a:spcBef>
                <a:spcPts val="1600"/>
              </a:spcBef>
              <a:spcAft>
                <a:spcPts val="0"/>
              </a:spcAft>
              <a:buNone/>
            </a:pPr>
            <a:r>
              <a:rPr lang="en"/>
              <a:t>C, D)  NSC cultures transfected w/ Wnt3 siRNA</a:t>
            </a:r>
            <a:endParaRPr/>
          </a:p>
          <a:p>
            <a:pPr indent="0" lvl="0" marL="0" rtl="0" algn="l">
              <a:spcBef>
                <a:spcPts val="1600"/>
              </a:spcBef>
              <a:spcAft>
                <a:spcPts val="0"/>
              </a:spcAft>
              <a:buNone/>
            </a:pPr>
            <a:r>
              <a:rPr lang="en"/>
              <a:t>E, F) NSC cultures w/ Wnt pathwat and PI3K/Akt inhibitors </a:t>
            </a:r>
            <a:endParaRPr/>
          </a:p>
          <a:p>
            <a:pPr indent="0" lvl="0" marL="0" rtl="0" algn="l">
              <a:spcBef>
                <a:spcPts val="1600"/>
              </a:spcBef>
              <a:spcAft>
                <a:spcPts val="1600"/>
              </a:spcAft>
              <a:buNone/>
            </a:pPr>
            <a:r>
              <a:rPr lang="en"/>
              <a:t>	Dkk-1 abolishes curcumin differentiation effect</a:t>
            </a:r>
            <a:endParaRPr/>
          </a:p>
        </p:txBody>
      </p:sp>
      <p:pic>
        <p:nvPicPr>
          <p:cNvPr id="404" name="Google Shape;404;p63"/>
          <p:cNvPicPr preferRelativeResize="0"/>
          <p:nvPr/>
        </p:nvPicPr>
        <p:blipFill>
          <a:blip r:embed="rId3">
            <a:alphaModFix/>
          </a:blip>
          <a:stretch>
            <a:fillRect/>
          </a:stretch>
        </p:blipFill>
        <p:spPr>
          <a:xfrm>
            <a:off x="0" y="152400"/>
            <a:ext cx="3996587" cy="4838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64"/>
          <p:cNvSpPr txBox="1"/>
          <p:nvPr>
            <p:ph type="title"/>
          </p:nvPr>
        </p:nvSpPr>
        <p:spPr>
          <a:xfrm>
            <a:off x="0" y="0"/>
            <a:ext cx="4981200" cy="159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Fig11 Cur-NPs protect from Abeta-induced degeneration, reverse learning and memory deficits</a:t>
            </a:r>
            <a:endParaRPr/>
          </a:p>
        </p:txBody>
      </p:sp>
      <p:sp>
        <p:nvSpPr>
          <p:cNvPr id="410" name="Google Shape;410;p64"/>
          <p:cNvSpPr txBox="1"/>
          <p:nvPr>
            <p:ph idx="1" type="body"/>
          </p:nvPr>
        </p:nvSpPr>
        <p:spPr>
          <a:xfrm>
            <a:off x="200500" y="1596900"/>
            <a:ext cx="4780800" cy="33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immunostaining BrdUb in DG w/ stereotaxic Abeta injection, followed by Cur-PLGA-NPs after one week</a:t>
            </a:r>
            <a:endParaRPr/>
          </a:p>
          <a:p>
            <a:pPr indent="0" lvl="0" marL="0" rtl="0" algn="l">
              <a:spcBef>
                <a:spcPts val="1600"/>
              </a:spcBef>
              <a:spcAft>
                <a:spcPts val="0"/>
              </a:spcAft>
              <a:buNone/>
            </a:pPr>
            <a:r>
              <a:rPr lang="en"/>
              <a:t>B) Quant of b-tubulin/BrdU colabeled</a:t>
            </a:r>
            <a:endParaRPr/>
          </a:p>
          <a:p>
            <a:pPr indent="0" lvl="0" marL="0" rtl="0" algn="l">
              <a:spcBef>
                <a:spcPts val="1600"/>
              </a:spcBef>
              <a:spcAft>
                <a:spcPts val="0"/>
              </a:spcAft>
              <a:buNone/>
            </a:pPr>
            <a:r>
              <a:rPr lang="en"/>
              <a:t>	Suggests enhanced differentiation despite Abeta</a:t>
            </a:r>
            <a:endParaRPr/>
          </a:p>
          <a:p>
            <a:pPr indent="0" lvl="0" marL="0" rtl="0" algn="l">
              <a:spcBef>
                <a:spcPts val="1600"/>
              </a:spcBef>
              <a:spcAft>
                <a:spcPts val="0"/>
              </a:spcAft>
              <a:buNone/>
            </a:pPr>
            <a:r>
              <a:rPr lang="en"/>
              <a:t>C) mature neurons w/ -tubulin (red: maturity marker) and BrdU (green) in DG</a:t>
            </a:r>
            <a:endParaRPr/>
          </a:p>
          <a:p>
            <a:pPr indent="0" lvl="0" marL="0" rtl="0" algn="l">
              <a:spcBef>
                <a:spcPts val="1600"/>
              </a:spcBef>
              <a:spcAft>
                <a:spcPts val="0"/>
              </a:spcAft>
              <a:buNone/>
            </a:pPr>
            <a:r>
              <a:rPr lang="en"/>
              <a:t>D) BrdUb cell quant in HC</a:t>
            </a:r>
            <a:endParaRPr/>
          </a:p>
          <a:p>
            <a:pPr indent="0" lvl="0" marL="0" rtl="0" algn="l">
              <a:spcBef>
                <a:spcPts val="1600"/>
              </a:spcBef>
              <a:spcAft>
                <a:spcPts val="0"/>
              </a:spcAft>
              <a:buNone/>
            </a:pPr>
            <a:r>
              <a:rPr lang="en"/>
              <a:t>E) Cognition: 2way conditioned   avoidance, </a:t>
            </a:r>
            <a:endParaRPr/>
          </a:p>
          <a:p>
            <a:pPr indent="457200" lvl="0" marL="0" rtl="0" algn="l">
              <a:spcBef>
                <a:spcPts val="1600"/>
              </a:spcBef>
              <a:spcAft>
                <a:spcPts val="1600"/>
              </a:spcAft>
              <a:buNone/>
            </a:pPr>
            <a:r>
              <a:rPr lang="en"/>
              <a:t>Cur-PLGA-NPs reverses deficits</a:t>
            </a:r>
            <a:endParaRPr/>
          </a:p>
        </p:txBody>
      </p:sp>
      <p:pic>
        <p:nvPicPr>
          <p:cNvPr id="411" name="Google Shape;411;p64"/>
          <p:cNvPicPr preferRelativeResize="0"/>
          <p:nvPr/>
        </p:nvPicPr>
        <p:blipFill>
          <a:blip r:embed="rId3">
            <a:alphaModFix/>
          </a:blip>
          <a:stretch>
            <a:fillRect/>
          </a:stretch>
        </p:blipFill>
        <p:spPr>
          <a:xfrm>
            <a:off x="4981300" y="152400"/>
            <a:ext cx="4059004" cy="4838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65"/>
          <p:cNvSpPr txBox="1"/>
          <p:nvPr>
            <p:ph type="title"/>
          </p:nvPr>
        </p:nvSpPr>
        <p:spPr>
          <a:xfrm>
            <a:off x="3631175" y="0"/>
            <a:ext cx="5512800" cy="97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Fig12 </a:t>
            </a:r>
            <a:r>
              <a:rPr i="1" lang="en"/>
              <a:t>In silico </a:t>
            </a:r>
            <a:r>
              <a:rPr lang="en"/>
              <a:t>docking of Curcumin in Wnt/beta-catenin Path</a:t>
            </a:r>
            <a:endParaRPr/>
          </a:p>
        </p:txBody>
      </p:sp>
      <p:pic>
        <p:nvPicPr>
          <p:cNvPr id="417" name="Google Shape;417;p65"/>
          <p:cNvPicPr preferRelativeResize="0"/>
          <p:nvPr/>
        </p:nvPicPr>
        <p:blipFill>
          <a:blip r:embed="rId3">
            <a:alphaModFix/>
          </a:blip>
          <a:stretch>
            <a:fillRect/>
          </a:stretch>
        </p:blipFill>
        <p:spPr>
          <a:xfrm>
            <a:off x="0" y="0"/>
            <a:ext cx="3631182" cy="4838701"/>
          </a:xfrm>
          <a:prstGeom prst="rect">
            <a:avLst/>
          </a:prstGeom>
          <a:noFill/>
          <a:ln>
            <a:noFill/>
          </a:ln>
        </p:spPr>
      </p:pic>
      <p:sp>
        <p:nvSpPr>
          <p:cNvPr id="418" name="Google Shape;418;p65"/>
          <p:cNvSpPr txBox="1"/>
          <p:nvPr>
            <p:ph idx="1" type="body"/>
          </p:nvPr>
        </p:nvSpPr>
        <p:spPr>
          <a:xfrm>
            <a:off x="3631175" y="979800"/>
            <a:ext cx="5632800" cy="385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Yellow Curcumin in binding cavities colored by H- and pi- bond characterization,</a:t>
            </a:r>
            <a:endParaRPr/>
          </a:p>
          <a:p>
            <a:pPr indent="0" lvl="0" marL="0" rtl="0" algn="l">
              <a:spcBef>
                <a:spcPts val="1600"/>
              </a:spcBef>
              <a:spcAft>
                <a:spcPts val="0"/>
              </a:spcAft>
              <a:buNone/>
            </a:pPr>
            <a:r>
              <a:rPr lang="en"/>
              <a:t>	-receptor donor= pink</a:t>
            </a:r>
            <a:endParaRPr/>
          </a:p>
          <a:p>
            <a:pPr indent="0" lvl="0" marL="0" rtl="0" algn="l">
              <a:spcBef>
                <a:spcPts val="1600"/>
              </a:spcBef>
              <a:spcAft>
                <a:spcPts val="0"/>
              </a:spcAft>
              <a:buNone/>
            </a:pPr>
            <a:r>
              <a:rPr lang="en"/>
              <a:t>	-receptor acceptor= green</a:t>
            </a:r>
            <a:endParaRPr/>
          </a:p>
          <a:p>
            <a:pPr indent="-304800" lvl="0" marL="457200" rtl="0" algn="l">
              <a:spcBef>
                <a:spcPts val="1600"/>
              </a:spcBef>
              <a:spcAft>
                <a:spcPts val="0"/>
              </a:spcAft>
              <a:buSzPts val="1200"/>
              <a:buAutoNum type="alphaUcParenBoth"/>
            </a:pPr>
            <a:r>
              <a:rPr lang="en"/>
              <a:t>Wif-1</a:t>
            </a:r>
            <a:endParaRPr/>
          </a:p>
          <a:p>
            <a:pPr indent="-304800" lvl="0" marL="457200" rtl="0" algn="l">
              <a:spcBef>
                <a:spcPts val="0"/>
              </a:spcBef>
              <a:spcAft>
                <a:spcPts val="0"/>
              </a:spcAft>
              <a:buSzPts val="1200"/>
              <a:buAutoNum type="alphaUcParenBoth"/>
            </a:pPr>
            <a:r>
              <a:rPr lang="en"/>
              <a:t>Dkk-1</a:t>
            </a:r>
            <a:endParaRPr/>
          </a:p>
          <a:p>
            <a:pPr indent="-304800" lvl="0" marL="457200" rtl="0" algn="l">
              <a:spcBef>
                <a:spcPts val="0"/>
              </a:spcBef>
              <a:spcAft>
                <a:spcPts val="0"/>
              </a:spcAft>
              <a:buSzPts val="1200"/>
              <a:buAutoNum type="alphaUcParenBoth"/>
            </a:pPr>
            <a:r>
              <a:rPr lang="en"/>
              <a:t>GSK-3beta</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66"/>
          <p:cNvSpPr txBox="1"/>
          <p:nvPr>
            <p:ph type="title"/>
          </p:nvPr>
        </p:nvSpPr>
        <p:spPr>
          <a:xfrm>
            <a:off x="88075" y="-191675"/>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Fig13</a:t>
            </a:r>
            <a:endParaRPr/>
          </a:p>
        </p:txBody>
      </p:sp>
      <p:sp>
        <p:nvSpPr>
          <p:cNvPr id="424" name="Google Shape;424;p6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25" name="Google Shape;425;p66"/>
          <p:cNvPicPr preferRelativeResize="0"/>
          <p:nvPr/>
        </p:nvPicPr>
        <p:blipFill>
          <a:blip r:embed="rId3">
            <a:alphaModFix/>
          </a:blip>
          <a:stretch>
            <a:fillRect/>
          </a:stretch>
        </p:blipFill>
        <p:spPr>
          <a:xfrm>
            <a:off x="1070200" y="58876"/>
            <a:ext cx="6565470" cy="5025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67"/>
          <p:cNvSpPr txBox="1"/>
          <p:nvPr>
            <p:ph type="title"/>
          </p:nvPr>
        </p:nvSpPr>
        <p:spPr>
          <a:xfrm>
            <a:off x="11367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Topic Paper Conclusions and Final Discussion</a:t>
            </a:r>
            <a:endParaRPr/>
          </a:p>
        </p:txBody>
      </p:sp>
      <p:sp>
        <p:nvSpPr>
          <p:cNvPr id="431" name="Google Shape;431;p67"/>
          <p:cNvSpPr txBox="1"/>
          <p:nvPr>
            <p:ph idx="1" type="body"/>
          </p:nvPr>
        </p:nvSpPr>
        <p:spPr>
          <a:xfrm>
            <a:off x="56850" y="576300"/>
            <a:ext cx="9030300" cy="443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Mathematical analysis helps isolate the behavior of (abstract, perhaps multidimensional) variables to better articulate hypotheses for otherwise unassailable biological processes, as well as permit information-transfer optimization juxtapositions between Nature and Theory.</a:t>
            </a:r>
            <a:endParaRPr/>
          </a:p>
          <a:p>
            <a:pPr indent="0" lvl="0" marL="0" rtl="0" algn="l">
              <a:spcBef>
                <a:spcPts val="1600"/>
              </a:spcBef>
              <a:spcAft>
                <a:spcPts val="0"/>
              </a:spcAft>
              <a:buNone/>
            </a:pPr>
            <a:r>
              <a:rPr lang="en"/>
              <a:t>Adult hippocampal neurogenesis is an integral component in the computational transformations required for memory encoding and retrieval</a:t>
            </a:r>
            <a:endParaRPr/>
          </a:p>
          <a:p>
            <a:pPr indent="0" lvl="0" marL="0" rtl="0" algn="l">
              <a:spcBef>
                <a:spcPts val="1600"/>
              </a:spcBef>
              <a:spcAft>
                <a:spcPts val="0"/>
              </a:spcAft>
              <a:buNone/>
            </a:pPr>
            <a:r>
              <a:rPr lang="en"/>
              <a:t>Performance on behavioral tasks requiring these computations decreases with the aging phenotype and the site performing them is highly sensitive to neurodegeneration</a:t>
            </a:r>
            <a:endParaRPr/>
          </a:p>
          <a:p>
            <a:pPr indent="0" lvl="0" marL="0" rtl="0" algn="l">
              <a:spcBef>
                <a:spcPts val="1600"/>
              </a:spcBef>
              <a:spcAft>
                <a:spcPts val="1600"/>
              </a:spcAft>
              <a:buNone/>
            </a:pPr>
            <a:r>
              <a:rPr lang="en"/>
              <a:t>Nanoparticle delivery of the </a:t>
            </a:r>
            <a:r>
              <a:rPr lang="en"/>
              <a:t>antioxidant,</a:t>
            </a:r>
            <a:r>
              <a:rPr lang="en"/>
              <a:t> curcumin, seems to promote neurogenesis, provide neurodegenerative protection, and improve performances on behavioral task requiring the EC-DG-CA3 circuitry through the Wnt/beta-catenin pathway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Compare, Contrast, then Optimize</a:t>
            </a:r>
            <a:endParaRPr/>
          </a:p>
        </p:txBody>
      </p:sp>
      <p:sp>
        <p:nvSpPr>
          <p:cNvPr id="89" name="Google Shape;89;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a:t>
            </a:r>
            <a:endParaRPr/>
          </a:p>
          <a:p>
            <a:pPr indent="0" lvl="0" marL="0" rtl="0" algn="l">
              <a:spcBef>
                <a:spcPts val="1600"/>
              </a:spcBef>
              <a:spcAft>
                <a:spcPts val="0"/>
              </a:spcAft>
              <a:buNone/>
            </a:pPr>
            <a:r>
              <a:rPr lang="en"/>
              <a:t>Pros:</a:t>
            </a:r>
            <a:endParaRPr/>
          </a:p>
          <a:p>
            <a:pPr indent="0" lvl="0" marL="0" rtl="0" algn="l">
              <a:spcBef>
                <a:spcPts val="1600"/>
              </a:spcBef>
              <a:spcAft>
                <a:spcPts val="0"/>
              </a:spcAft>
              <a:buNone/>
            </a:pPr>
            <a:r>
              <a:rPr lang="en"/>
              <a:t>-</a:t>
            </a:r>
            <a:endParaRPr/>
          </a:p>
          <a:p>
            <a:pPr indent="0" lvl="0" marL="0" rtl="0" algn="l">
              <a:spcBef>
                <a:spcPts val="1600"/>
              </a:spcBef>
              <a:spcAft>
                <a:spcPts val="0"/>
              </a:spcAft>
              <a:buNone/>
            </a:pPr>
            <a:r>
              <a:rPr lang="en"/>
              <a:t>Cons:</a:t>
            </a:r>
            <a:endParaRPr/>
          </a:p>
          <a:p>
            <a:pPr indent="0" lvl="0" marL="0" rtl="0" algn="l">
              <a:spcBef>
                <a:spcPts val="1600"/>
              </a:spcBef>
              <a:spcAft>
                <a:spcPts val="1600"/>
              </a:spcAft>
              <a:buNone/>
            </a:pPr>
            <a:r>
              <a:rPr lang="en"/>
              <a:t>-</a:t>
            </a:r>
            <a:endParaRPr/>
          </a:p>
        </p:txBody>
      </p:sp>
      <p:sp>
        <p:nvSpPr>
          <p:cNvPr id="90" name="Google Shape;90;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Dense, Distributed:</a:t>
            </a:r>
            <a:endParaRPr/>
          </a:p>
          <a:p>
            <a:pPr indent="0" lvl="0" marL="0" rtl="0" algn="l">
              <a:spcBef>
                <a:spcPts val="1600"/>
              </a:spcBef>
              <a:spcAft>
                <a:spcPts val="0"/>
              </a:spcAft>
              <a:buNone/>
            </a:pPr>
            <a:r>
              <a:rPr lang="en"/>
              <a:t>Pros:</a:t>
            </a:r>
            <a:endParaRPr/>
          </a:p>
          <a:p>
            <a:pPr indent="0" lvl="0" marL="0" rtl="0" algn="l">
              <a:spcBef>
                <a:spcPts val="1600"/>
              </a:spcBef>
              <a:spcAft>
                <a:spcPts val="0"/>
              </a:spcAft>
              <a:buNone/>
            </a:pPr>
            <a:r>
              <a:rPr lang="en"/>
              <a:t>-</a:t>
            </a:r>
            <a:endParaRPr/>
          </a:p>
          <a:p>
            <a:pPr indent="0" lvl="0" marL="0" rtl="0" algn="l">
              <a:spcBef>
                <a:spcPts val="1600"/>
              </a:spcBef>
              <a:spcAft>
                <a:spcPts val="1600"/>
              </a:spcAft>
              <a:buNone/>
            </a:pPr>
            <a:r>
              <a:rPr lang="en"/>
              <a:t>Cons: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154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Hypothesis: Biology beats the technical issues of both local and dense, distributed coding by...</a:t>
            </a:r>
            <a:endParaRPr/>
          </a:p>
        </p:txBody>
      </p:sp>
      <p:sp>
        <p:nvSpPr>
          <p:cNvPr id="96" name="Google Shape;96;p19"/>
          <p:cNvSpPr txBox="1"/>
          <p:nvPr>
            <p:ph idx="1" type="body"/>
          </p:nvPr>
        </p:nvSpPr>
        <p:spPr>
          <a:xfrm>
            <a:off x="311700" y="1152475"/>
            <a:ext cx="3999900" cy="17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a:t>
            </a:r>
            <a:endParaRPr/>
          </a:p>
          <a:p>
            <a:pPr indent="-317500" lvl="0" marL="457200" rtl="0" algn="l">
              <a:spcBef>
                <a:spcPts val="1600"/>
              </a:spcBef>
              <a:spcAft>
                <a:spcPts val="0"/>
              </a:spcAft>
              <a:buSzPts val="1400"/>
              <a:buAutoNum type="arabicParenR"/>
            </a:pPr>
            <a:r>
              <a:rPr lang="en"/>
              <a:t>___</a:t>
            </a:r>
            <a:endParaRPr/>
          </a:p>
          <a:p>
            <a:pPr indent="-317500" lvl="0" marL="457200" rtl="0" algn="l">
              <a:spcBef>
                <a:spcPts val="0"/>
              </a:spcBef>
              <a:spcAft>
                <a:spcPts val="0"/>
              </a:spcAft>
              <a:buSzPts val="1400"/>
              <a:buAutoNum type="arabicParenR"/>
            </a:pPr>
            <a:r>
              <a:t/>
            </a:r>
            <a:endParaRPr/>
          </a:p>
        </p:txBody>
      </p:sp>
      <p:sp>
        <p:nvSpPr>
          <p:cNvPr id="97" name="Google Shape;97;p19"/>
          <p:cNvSpPr txBox="1"/>
          <p:nvPr>
            <p:ph idx="2" type="body"/>
          </p:nvPr>
        </p:nvSpPr>
        <p:spPr>
          <a:xfrm>
            <a:off x="4832400" y="1152475"/>
            <a:ext cx="3999900" cy="17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a:t>
            </a:r>
            <a:endParaRPr/>
          </a:p>
          <a:p>
            <a:pPr indent="-317500" lvl="0" marL="457200" rtl="0" algn="l">
              <a:spcBef>
                <a:spcPts val="1600"/>
              </a:spcBef>
              <a:spcAft>
                <a:spcPts val="0"/>
              </a:spcAft>
              <a:buSzPts val="1400"/>
              <a:buAutoNum type="arabicParenR"/>
            </a:pPr>
            <a:r>
              <a:rPr lang="en"/>
              <a:t>___</a:t>
            </a:r>
            <a:endParaRPr/>
          </a:p>
          <a:p>
            <a:pPr indent="-317500" lvl="0" marL="457200" rtl="0" algn="l">
              <a:spcBef>
                <a:spcPts val="0"/>
              </a:spcBef>
              <a:spcAft>
                <a:spcPts val="0"/>
              </a:spcAft>
              <a:buSzPts val="1400"/>
              <a:buAutoNum type="arabicParenR"/>
            </a:pPr>
            <a:r>
              <a:rPr lang="en"/>
              <a:t>:</a:t>
            </a:r>
            <a:endParaRPr/>
          </a:p>
        </p:txBody>
      </p:sp>
      <p:sp>
        <p:nvSpPr>
          <p:cNvPr id="98" name="Google Shape;98;p19"/>
          <p:cNvSpPr txBox="1"/>
          <p:nvPr/>
        </p:nvSpPr>
        <p:spPr>
          <a:xfrm>
            <a:off x="1207775" y="3340925"/>
            <a:ext cx="7346700" cy="8571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Features: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Sparse Coding(small avg activity ratio)</a:t>
            </a:r>
            <a:endParaRPr/>
          </a:p>
        </p:txBody>
      </p:sp>
      <p:sp>
        <p:nvSpPr>
          <p:cNvPr id="104" name="Google Shape;104;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Efficiencies and Resolutions:</a:t>
            </a:r>
            <a:endParaRPr/>
          </a:p>
          <a:p>
            <a:pPr indent="-317500" lvl="0" marL="457200" rtl="0" algn="l">
              <a:spcBef>
                <a:spcPts val="1600"/>
              </a:spcBef>
              <a:spcAft>
                <a:spcPts val="0"/>
              </a:spcAft>
              <a:buSzPts val="1400"/>
              <a:buAutoNum type="alphaLcParenR"/>
            </a:pPr>
            <a:r>
              <a:rPr lang="en"/>
              <a:t>___</a:t>
            </a:r>
            <a:endParaRPr/>
          </a:p>
          <a:p>
            <a:pPr indent="-317500" lvl="0" marL="457200" rtl="0" algn="l">
              <a:spcBef>
                <a:spcPts val="0"/>
              </a:spcBef>
              <a:spcAft>
                <a:spcPts val="0"/>
              </a:spcAft>
              <a:buSzPts val="1400"/>
              <a:buAutoNum type="alphaLcParenR"/>
            </a:pPr>
            <a:r>
              <a:t/>
            </a:r>
            <a:endParaRPr/>
          </a:p>
          <a:p>
            <a:pPr indent="0" lvl="0" marL="0" rtl="0" algn="l">
              <a:spcBef>
                <a:spcPts val="1600"/>
              </a:spcBef>
              <a:spcAft>
                <a:spcPts val="1600"/>
              </a:spcAft>
              <a:buNone/>
            </a:pPr>
            <a:r>
              <a:t/>
            </a:r>
            <a:endParaRPr/>
          </a:p>
        </p:txBody>
      </p:sp>
      <p:sp>
        <p:nvSpPr>
          <p:cNvPr id="105" name="Google Shape;105;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Issues:</a:t>
            </a:r>
            <a:endParaRPr/>
          </a:p>
          <a:p>
            <a:pPr indent="-317500" lvl="0" marL="457200" rtl="0" algn="l">
              <a:spcBef>
                <a:spcPts val="1600"/>
              </a:spcBef>
              <a:spcAft>
                <a:spcPts val="0"/>
              </a:spcAft>
              <a:buSzPts val="1400"/>
              <a:buAutoNum type="arabicParenR"/>
            </a:pPr>
            <a:r>
              <a:rPr lang="en"/>
              <a:t>___</a:t>
            </a:r>
            <a:endParaRPr/>
          </a:p>
          <a:p>
            <a:pPr indent="-317500" lvl="0" marL="457200" rtl="0" algn="l">
              <a:spcBef>
                <a:spcPts val="0"/>
              </a:spcBef>
              <a:spcAft>
                <a:spcPts val="0"/>
              </a:spcAft>
              <a:buSzPts val="1400"/>
              <a:buAutoNum type="arabicParenR"/>
            </a:pPr>
            <a:r>
              <a:t/>
            </a:r>
            <a:endParaRPr/>
          </a:p>
        </p:txBody>
      </p:sp>
      <p:sp>
        <p:nvSpPr>
          <p:cNvPr id="106" name="Google Shape;106;p20"/>
          <p:cNvSpPr txBox="1"/>
          <p:nvPr/>
        </p:nvSpPr>
        <p:spPr>
          <a:xfrm>
            <a:off x="728825" y="92400"/>
            <a:ext cx="73467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accent5"/>
                </a:solidFill>
                <a:hlinkClick r:id="rId3"/>
              </a:rPr>
              <a:t>http://www.scholarpedia.org/article/Sparse_coding</a:t>
            </a:r>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Sparsely encoded Biology! C= ½</a:t>
            </a:r>
            <a:r>
              <a:rPr lang="en"/>
              <a:t>(log(1+S/N)) bits</a:t>
            </a:r>
            <a:endParaRPr/>
          </a:p>
        </p:txBody>
      </p:sp>
      <p:sp>
        <p:nvSpPr>
          <p:cNvPr id="112" name="Google Shape;112;p2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Scholarpedia, Peter Foldiak…</a:t>
            </a:r>
            <a:endParaRPr/>
          </a:p>
          <a:p>
            <a:pPr indent="0" lvl="0" marL="0" rtl="0" algn="l">
              <a:spcBef>
                <a:spcPts val="1600"/>
              </a:spcBef>
              <a:spcAft>
                <a:spcPts val="0"/>
              </a:spcAft>
              <a:buNone/>
            </a:pPr>
            <a:r>
              <a:rPr lang="en"/>
              <a:t>-single cell narrow tuning specificity, where’s grandma!</a:t>
            </a:r>
            <a:endParaRPr/>
          </a:p>
          <a:p>
            <a:pPr indent="0" lvl="0" marL="0" rtl="0" algn="l">
              <a:spcBef>
                <a:spcPts val="1600"/>
              </a:spcBef>
              <a:spcAft>
                <a:spcPts val="0"/>
              </a:spcAft>
              <a:buNone/>
            </a:pPr>
            <a:r>
              <a:rPr lang="en"/>
              <a:t>-topies indicate sparse coding</a:t>
            </a:r>
            <a:endParaRPr/>
          </a:p>
          <a:p>
            <a:pPr indent="0" lvl="0" marL="0" rtl="0" algn="l">
              <a:spcBef>
                <a:spcPts val="1600"/>
              </a:spcBef>
              <a:spcAft>
                <a:spcPts val="0"/>
              </a:spcAft>
              <a:buNone/>
            </a:pPr>
            <a:r>
              <a:rPr lang="en"/>
              <a:t>-- “higher level” processing could be using increasingly sparse representations (codewords) for high probability code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ENERGY!  total APs= 1/sparseness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13" name="Google Shape;113;p21"/>
          <p:cNvSpPr txBox="1"/>
          <p:nvPr>
            <p:ph idx="2" type="body"/>
          </p:nvPr>
        </p:nvSpPr>
        <p:spPr>
          <a:xfrm>
            <a:off x="4832400" y="1082575"/>
            <a:ext cx="3999900" cy="3990900"/>
          </a:xfrm>
          <a:prstGeom prst="rect">
            <a:avLst/>
          </a:prstGeom>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From Ch4, Pricing Neural Information, Principles of Neural Information Theory…</a:t>
            </a:r>
            <a:endParaRPr/>
          </a:p>
          <a:p>
            <a:pPr indent="0" lvl="0" marL="0" rtl="0" algn="l">
              <a:spcBef>
                <a:spcPts val="1600"/>
              </a:spcBef>
              <a:spcAft>
                <a:spcPts val="0"/>
              </a:spcAft>
              <a:buNone/>
            </a:pPr>
            <a:r>
              <a:rPr lang="en"/>
              <a:t>‘Laws’ of information science govern biological communication as well.</a:t>
            </a:r>
            <a:endParaRPr/>
          </a:p>
          <a:p>
            <a:pPr indent="0" lvl="0" marL="0" rtl="0" algn="l">
              <a:spcBef>
                <a:spcPts val="1600"/>
              </a:spcBef>
              <a:spcAft>
                <a:spcPts val="0"/>
              </a:spcAft>
              <a:buNone/>
            </a:pPr>
            <a:r>
              <a:rPr lang="en"/>
              <a:t> Neural systems evolve attractors toward these theoretical optimizations in concert with principles of metabolic efficiency</a:t>
            </a:r>
            <a:endParaRPr/>
          </a:p>
          <a:p>
            <a:pPr indent="0" lvl="0" marL="0" rtl="0" algn="l">
              <a:spcBef>
                <a:spcPts val="1600"/>
              </a:spcBef>
              <a:spcAft>
                <a:spcPts val="0"/>
              </a:spcAft>
              <a:buNone/>
            </a:pPr>
            <a:r>
              <a:rPr lang="en"/>
              <a:t>	Suggesting (metabolic &gt; information) roles</a:t>
            </a:r>
            <a:endParaRPr/>
          </a:p>
          <a:p>
            <a:pPr indent="0" lvl="0" marL="0" rtl="0" algn="l">
              <a:spcBef>
                <a:spcPts val="1600"/>
              </a:spcBef>
              <a:spcAft>
                <a:spcPts val="0"/>
              </a:spcAft>
              <a:buNone/>
            </a:pPr>
            <a:r>
              <a:rPr lang="en"/>
              <a:t>-optimal retinal conductance</a:t>
            </a:r>
            <a:endParaRPr/>
          </a:p>
          <a:p>
            <a:pPr indent="0" lvl="0" marL="0" rtl="0" algn="l">
              <a:spcBef>
                <a:spcPts val="1600"/>
              </a:spcBef>
              <a:spcAft>
                <a:spcPts val="0"/>
              </a:spcAft>
              <a:buNone/>
            </a:pPr>
            <a:r>
              <a:rPr lang="en"/>
              <a:t>- axonal diameter distribution:</a:t>
            </a:r>
            <a:endParaRPr/>
          </a:p>
          <a:p>
            <a:pPr indent="457200" lvl="0" marL="0" rtl="0" algn="l">
              <a:spcBef>
                <a:spcPts val="1600"/>
              </a:spcBef>
              <a:spcAft>
                <a:spcPts val="1600"/>
              </a:spcAft>
              <a:buNone/>
            </a:pPr>
            <a:r>
              <a:rPr lang="en"/>
              <a:t> girth=&gt; high Signal/Noise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